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7" r:id="rId2"/>
    <p:sldId id="258" r:id="rId3"/>
    <p:sldId id="260" r:id="rId4"/>
    <p:sldId id="273" r:id="rId5"/>
    <p:sldId id="271" r:id="rId6"/>
    <p:sldId id="291" r:id="rId7"/>
    <p:sldId id="289" r:id="rId8"/>
    <p:sldId id="294" r:id="rId9"/>
    <p:sldId id="290" r:id="rId10"/>
    <p:sldId id="293" r:id="rId11"/>
    <p:sldId id="262" r:id="rId12"/>
    <p:sldId id="263" r:id="rId13"/>
    <p:sldId id="265" r:id="rId14"/>
    <p:sldId id="276" r:id="rId15"/>
    <p:sldId id="275" r:id="rId16"/>
    <p:sldId id="278" r:id="rId17"/>
    <p:sldId id="277" r:id="rId18"/>
    <p:sldId id="279" r:id="rId19"/>
    <p:sldId id="281" r:id="rId20"/>
    <p:sldId id="282" r:id="rId21"/>
    <p:sldId id="283" r:id="rId22"/>
    <p:sldId id="266" r:id="rId23"/>
    <p:sldId id="284" r:id="rId24"/>
    <p:sldId id="287" r:id="rId25"/>
    <p:sldId id="286" r:id="rId26"/>
    <p:sldId id="268" r:id="rId27"/>
    <p:sldId id="269" r:id="rId28"/>
    <p:sldId id="270" r:id="rId29"/>
    <p:sldId id="25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B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FDB4D4-9A4B-E3E4-A0F7-B8EF307E0EAE}" v="2" dt="2024-04-28T13:17:26.4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94660"/>
  </p:normalViewPr>
  <p:slideViewPr>
    <p:cSldViewPr snapToGrid="0">
      <p:cViewPr varScale="1">
        <p:scale>
          <a:sx n="74" d="100"/>
          <a:sy n="74" d="100"/>
        </p:scale>
        <p:origin x="84" y="5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BA973-66ED-45A8-AA02-EC8518D87BD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36D65-47E7-412C-8C10-66C0952898F4}" type="slidenum">
              <a:rPr lang="en-IN" smtClean="0"/>
              <a:t>‹#›</a:t>
            </a:fld>
            <a:endParaRPr lang="en-IN"/>
          </a:p>
        </p:txBody>
      </p:sp>
    </p:spTree>
    <p:extLst>
      <p:ext uri="{BB962C8B-B14F-4D97-AF65-F5344CB8AC3E}">
        <p14:creationId xmlns:p14="http://schemas.microsoft.com/office/powerpoint/2010/main" val="3754112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56404" y="486409"/>
            <a:ext cx="7679195" cy="53860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1" y="3840485"/>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70026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638041" y="512686"/>
            <a:ext cx="4915921" cy="488822"/>
          </a:xfrm>
        </p:spPr>
        <p:txBody>
          <a:bodyPr lIns="0" tIns="0" rIns="0" bIns="0"/>
          <a:lstStyle>
            <a:lvl1pPr>
              <a:defRPr sz="3177" b="1" i="0">
                <a:solidFill>
                  <a:srgbClr val="A5002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38953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638041" y="512686"/>
            <a:ext cx="4915921" cy="488822"/>
          </a:xfrm>
        </p:spPr>
        <p:txBody>
          <a:bodyPr lIns="0" tIns="0" rIns="0" bIns="0"/>
          <a:lstStyle>
            <a:lvl1pPr>
              <a:defRPr sz="3177" b="1" i="0">
                <a:solidFill>
                  <a:srgbClr val="A50020"/>
                </a:solidFill>
                <a:latin typeface="Times New Roman"/>
                <a:cs typeface="Times New Roman"/>
              </a:defRPr>
            </a:lvl1pPr>
          </a:lstStyle>
          <a:p>
            <a:endParaRPr/>
          </a:p>
        </p:txBody>
      </p:sp>
      <p:sp>
        <p:nvSpPr>
          <p:cNvPr id="3" name="Holder 3"/>
          <p:cNvSpPr>
            <a:spLocks noGrp="1"/>
          </p:cNvSpPr>
          <p:nvPr>
            <p:ph sz="half" idx="2"/>
          </p:nvPr>
        </p:nvSpPr>
        <p:spPr>
          <a:xfrm>
            <a:off x="609603" y="1577344"/>
            <a:ext cx="530351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2" y="1577344"/>
            <a:ext cx="5303519"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3714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638041" y="512686"/>
            <a:ext cx="4915921" cy="488822"/>
          </a:xfrm>
        </p:spPr>
        <p:txBody>
          <a:bodyPr lIns="0" tIns="0" rIns="0" bIns="0"/>
          <a:lstStyle>
            <a:lvl1pPr>
              <a:defRPr sz="3177" b="1" i="0">
                <a:solidFill>
                  <a:srgbClr val="A5002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92967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753744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638041" y="512687"/>
            <a:ext cx="4915921" cy="538609"/>
          </a:xfrm>
          <a:prstGeom prst="rect">
            <a:avLst/>
          </a:prstGeom>
        </p:spPr>
        <p:txBody>
          <a:bodyPr wrap="square" lIns="0" tIns="0" rIns="0" bIns="0">
            <a:spAutoFit/>
          </a:bodyPr>
          <a:lstStyle>
            <a:lvl1pPr>
              <a:defRPr sz="3500" b="1" i="0">
                <a:solidFill>
                  <a:srgbClr val="A50020"/>
                </a:solidFill>
                <a:latin typeface="Times New Roman"/>
                <a:cs typeface="Times New Roman"/>
              </a:defRPr>
            </a:lvl1pPr>
          </a:lstStyle>
          <a:p>
            <a:endParaRPr/>
          </a:p>
        </p:txBody>
      </p:sp>
      <p:sp>
        <p:nvSpPr>
          <p:cNvPr id="3" name="Holder 3"/>
          <p:cNvSpPr>
            <a:spLocks noGrp="1"/>
          </p:cNvSpPr>
          <p:nvPr>
            <p:ph type="body" idx="1"/>
          </p:nvPr>
        </p:nvSpPr>
        <p:spPr>
          <a:xfrm>
            <a:off x="860676" y="1474983"/>
            <a:ext cx="10470350"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5"/>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1" y="6377945"/>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7/31/2025</a:t>
            </a:fld>
            <a:endParaRPr lang="en-US"/>
          </a:p>
        </p:txBody>
      </p:sp>
      <p:sp>
        <p:nvSpPr>
          <p:cNvPr id="6" name="Holder 6"/>
          <p:cNvSpPr>
            <a:spLocks noGrp="1"/>
          </p:cNvSpPr>
          <p:nvPr>
            <p:ph type="sldNum" sz="quarter" idx="7"/>
          </p:nvPr>
        </p:nvSpPr>
        <p:spPr>
          <a:xfrm>
            <a:off x="8778240" y="6377945"/>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83477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14942">
        <a:defRPr>
          <a:latin typeface="+mn-lt"/>
          <a:ea typeface="+mn-ea"/>
          <a:cs typeface="+mn-cs"/>
        </a:defRPr>
      </a:lvl2pPr>
      <a:lvl3pPr marL="829883">
        <a:defRPr>
          <a:latin typeface="+mn-lt"/>
          <a:ea typeface="+mn-ea"/>
          <a:cs typeface="+mn-cs"/>
        </a:defRPr>
      </a:lvl3pPr>
      <a:lvl4pPr marL="1244824">
        <a:defRPr>
          <a:latin typeface="+mn-lt"/>
          <a:ea typeface="+mn-ea"/>
          <a:cs typeface="+mn-cs"/>
        </a:defRPr>
      </a:lvl4pPr>
      <a:lvl5pPr marL="1659766">
        <a:defRPr>
          <a:latin typeface="+mn-lt"/>
          <a:ea typeface="+mn-ea"/>
          <a:cs typeface="+mn-cs"/>
        </a:defRPr>
      </a:lvl5pPr>
      <a:lvl6pPr marL="2074709">
        <a:defRPr>
          <a:latin typeface="+mn-lt"/>
          <a:ea typeface="+mn-ea"/>
          <a:cs typeface="+mn-cs"/>
        </a:defRPr>
      </a:lvl6pPr>
      <a:lvl7pPr marL="2489650">
        <a:defRPr>
          <a:latin typeface="+mn-lt"/>
          <a:ea typeface="+mn-ea"/>
          <a:cs typeface="+mn-cs"/>
        </a:defRPr>
      </a:lvl7pPr>
      <a:lvl8pPr marL="2904591">
        <a:defRPr>
          <a:latin typeface="+mn-lt"/>
          <a:ea typeface="+mn-ea"/>
          <a:cs typeface="+mn-cs"/>
        </a:defRPr>
      </a:lvl8pPr>
      <a:lvl9pPr marL="3319533">
        <a:defRPr>
          <a:latin typeface="+mn-lt"/>
          <a:ea typeface="+mn-ea"/>
          <a:cs typeface="+mn-cs"/>
        </a:defRPr>
      </a:lvl9pPr>
    </p:bodyStyle>
    <p:otherStyle>
      <a:lvl1pPr marL="0">
        <a:defRPr>
          <a:latin typeface="+mn-lt"/>
          <a:ea typeface="+mn-ea"/>
          <a:cs typeface="+mn-cs"/>
        </a:defRPr>
      </a:lvl1pPr>
      <a:lvl2pPr marL="414942">
        <a:defRPr>
          <a:latin typeface="+mn-lt"/>
          <a:ea typeface="+mn-ea"/>
          <a:cs typeface="+mn-cs"/>
        </a:defRPr>
      </a:lvl2pPr>
      <a:lvl3pPr marL="829883">
        <a:defRPr>
          <a:latin typeface="+mn-lt"/>
          <a:ea typeface="+mn-ea"/>
          <a:cs typeface="+mn-cs"/>
        </a:defRPr>
      </a:lvl3pPr>
      <a:lvl4pPr marL="1244824">
        <a:defRPr>
          <a:latin typeface="+mn-lt"/>
          <a:ea typeface="+mn-ea"/>
          <a:cs typeface="+mn-cs"/>
        </a:defRPr>
      </a:lvl4pPr>
      <a:lvl5pPr marL="1659766">
        <a:defRPr>
          <a:latin typeface="+mn-lt"/>
          <a:ea typeface="+mn-ea"/>
          <a:cs typeface="+mn-cs"/>
        </a:defRPr>
      </a:lvl5pPr>
      <a:lvl6pPr marL="2074709">
        <a:defRPr>
          <a:latin typeface="+mn-lt"/>
          <a:ea typeface="+mn-ea"/>
          <a:cs typeface="+mn-cs"/>
        </a:defRPr>
      </a:lvl6pPr>
      <a:lvl7pPr marL="2489650">
        <a:defRPr>
          <a:latin typeface="+mn-lt"/>
          <a:ea typeface="+mn-ea"/>
          <a:cs typeface="+mn-cs"/>
        </a:defRPr>
      </a:lvl7pPr>
      <a:lvl8pPr marL="2904591">
        <a:defRPr>
          <a:latin typeface="+mn-lt"/>
          <a:ea typeface="+mn-ea"/>
          <a:cs typeface="+mn-cs"/>
        </a:defRPr>
      </a:lvl8pPr>
      <a:lvl9pPr marL="3319533">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201130" y="4068563"/>
            <a:ext cx="2984500" cy="1701006"/>
          </a:xfrm>
          <a:prstGeom prst="rect">
            <a:avLst/>
          </a:prstGeom>
        </p:spPr>
        <p:txBody>
          <a:bodyPr vert="horz" wrap="square" lIns="0" tIns="10949" rIns="0" bIns="0" rtlCol="0">
            <a:spAutoFit/>
          </a:bodyPr>
          <a:lstStyle/>
          <a:p>
            <a:pPr marL="11527" marR="600512" algn="ctr" defTabSz="829909">
              <a:lnSpc>
                <a:spcPct val="150000"/>
              </a:lnSpc>
              <a:spcBef>
                <a:spcPts val="86"/>
              </a:spcBef>
            </a:pPr>
            <a:r>
              <a:rPr lang="en-US" sz="2000" b="1" spc="-5" dirty="0">
                <a:solidFill>
                  <a:srgbClr val="1F3763"/>
                </a:solidFill>
                <a:latin typeface="Times New Roman"/>
                <a:cs typeface="Times New Roman"/>
              </a:rPr>
              <a:t>Submitted</a:t>
            </a:r>
            <a:r>
              <a:rPr sz="2000" b="1" spc="14" dirty="0">
                <a:solidFill>
                  <a:srgbClr val="1F3763"/>
                </a:solidFill>
                <a:latin typeface="Times New Roman"/>
                <a:cs typeface="Times New Roman"/>
              </a:rPr>
              <a:t> </a:t>
            </a:r>
            <a:r>
              <a:rPr sz="2000" b="1" spc="10" dirty="0">
                <a:solidFill>
                  <a:srgbClr val="1F3763"/>
                </a:solidFill>
                <a:latin typeface="Times New Roman"/>
                <a:cs typeface="Times New Roman"/>
              </a:rPr>
              <a:t>by: </a:t>
            </a:r>
            <a:endParaRPr lang="en-US" sz="2000" b="1" spc="10" dirty="0">
              <a:solidFill>
                <a:srgbClr val="1F3763"/>
              </a:solidFill>
              <a:latin typeface="Times New Roman"/>
              <a:cs typeface="Times New Roman"/>
            </a:endParaRPr>
          </a:p>
          <a:p>
            <a:pPr marL="11527" marR="600512" algn="ctr" defTabSz="829909">
              <a:lnSpc>
                <a:spcPct val="150000"/>
              </a:lnSpc>
              <a:spcBef>
                <a:spcPts val="86"/>
              </a:spcBef>
            </a:pPr>
            <a:r>
              <a:rPr sz="2000" b="1" spc="-23" dirty="0">
                <a:solidFill>
                  <a:srgbClr val="1F3763"/>
                </a:solidFill>
                <a:latin typeface="Times New Roman"/>
                <a:cs typeface="Times New Roman"/>
              </a:rPr>
              <a:t>S.VARSHA</a:t>
            </a:r>
            <a:r>
              <a:rPr lang="en-US" sz="2000" b="1" spc="-23" dirty="0">
                <a:solidFill>
                  <a:srgbClr val="1F3763"/>
                </a:solidFill>
                <a:latin typeface="Times New Roman"/>
                <a:cs typeface="Times New Roman"/>
              </a:rPr>
              <a:t>      1BY20ET048</a:t>
            </a:r>
          </a:p>
          <a:p>
            <a:pPr marL="11527" marR="600512" algn="ctr" defTabSz="829909">
              <a:spcBef>
                <a:spcPts val="86"/>
              </a:spcBef>
            </a:pPr>
            <a:endParaRPr sz="1815" dirty="0">
              <a:solidFill>
                <a:prstClr val="black"/>
              </a:solidFill>
              <a:latin typeface="Times New Roman"/>
              <a:cs typeface="Times New Roman"/>
            </a:endParaRPr>
          </a:p>
        </p:txBody>
      </p:sp>
      <p:pic>
        <p:nvPicPr>
          <p:cNvPr id="4" name="object 4"/>
          <p:cNvPicPr/>
          <p:nvPr/>
        </p:nvPicPr>
        <p:blipFill>
          <a:blip r:embed="rId2" cstate="print"/>
          <a:stretch>
            <a:fillRect/>
          </a:stretch>
        </p:blipFill>
        <p:spPr>
          <a:xfrm>
            <a:off x="429059" y="359655"/>
            <a:ext cx="1215492" cy="1147484"/>
          </a:xfrm>
          <a:prstGeom prst="rect">
            <a:avLst/>
          </a:prstGeom>
        </p:spPr>
      </p:pic>
      <p:sp>
        <p:nvSpPr>
          <p:cNvPr id="7" name="object 7"/>
          <p:cNvSpPr txBox="1"/>
          <p:nvPr/>
        </p:nvSpPr>
        <p:spPr>
          <a:xfrm>
            <a:off x="429059" y="1796710"/>
            <a:ext cx="11333881" cy="2436883"/>
          </a:xfrm>
          <a:prstGeom prst="rect">
            <a:avLst/>
          </a:prstGeom>
        </p:spPr>
        <p:txBody>
          <a:bodyPr vert="horz" wrap="square" lIns="0" tIns="14983" rIns="0" bIns="0" rtlCol="0">
            <a:spAutoFit/>
          </a:bodyPr>
          <a:lstStyle/>
          <a:p>
            <a:pPr marL="145231" algn="ctr" defTabSz="829909">
              <a:lnSpc>
                <a:spcPct val="150000"/>
              </a:lnSpc>
            </a:pPr>
            <a:r>
              <a:rPr lang="en-US" sz="2500" spc="5" dirty="0">
                <a:solidFill>
                  <a:srgbClr val="1F3763"/>
                </a:solidFill>
                <a:latin typeface="Times New Roman"/>
                <a:cs typeface="Times New Roman"/>
              </a:rPr>
              <a:t>Final year Technical Seminar (18TES84) </a:t>
            </a:r>
            <a:r>
              <a:rPr sz="2500" dirty="0">
                <a:solidFill>
                  <a:srgbClr val="1F3763"/>
                </a:solidFill>
                <a:latin typeface="Times New Roman"/>
                <a:cs typeface="Times New Roman"/>
              </a:rPr>
              <a:t>Presentation</a:t>
            </a:r>
            <a:endParaRPr lang="en-US" sz="2500" dirty="0">
              <a:solidFill>
                <a:prstClr val="black"/>
              </a:solidFill>
              <a:latin typeface="Times New Roman"/>
              <a:cs typeface="Times New Roman"/>
            </a:endParaRPr>
          </a:p>
          <a:p>
            <a:pPr marL="145231" algn="ctr" defTabSz="829909">
              <a:lnSpc>
                <a:spcPct val="150000"/>
              </a:lnSpc>
            </a:pPr>
            <a:r>
              <a:rPr lang="en-IN" sz="2500" spc="5" dirty="0">
                <a:solidFill>
                  <a:srgbClr val="1F3763"/>
                </a:solidFill>
                <a:latin typeface="Times New Roman"/>
                <a:cs typeface="Times New Roman"/>
              </a:rPr>
              <a:t>on</a:t>
            </a:r>
          </a:p>
          <a:p>
            <a:pPr marL="145231" algn="ctr" defTabSz="829909"/>
            <a:r>
              <a:rPr lang="en-US" sz="2800" b="1" i="0" u="none" strike="noStrike" baseline="0"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Development of a Penguin-Inspired Swimming Robot With Air Lubrication System</a:t>
            </a:r>
            <a:endParaRPr lang="en-US" sz="2800" b="1" spc="5" dirty="0">
              <a:solidFill>
                <a:srgbClr val="C00000"/>
              </a:solidFill>
              <a:latin typeface="Times New Roman" panose="02020603050405020304" pitchFamily="18" charset="0"/>
              <a:ea typeface="Tahoma" panose="020B0604030504040204" pitchFamily="34" charset="0"/>
              <a:cs typeface="Times New Roman" panose="02020603050405020304" pitchFamily="18" charset="0"/>
            </a:endParaRPr>
          </a:p>
          <a:p>
            <a:pPr marL="145231" algn="ctr" defTabSz="829909">
              <a:lnSpc>
                <a:spcPct val="150000"/>
              </a:lnSpc>
            </a:pPr>
            <a:endParaRPr sz="1997" dirty="0">
              <a:solidFill>
                <a:prstClr val="black"/>
              </a:solidFill>
              <a:latin typeface="Times New Roman"/>
              <a:cs typeface="Times New Roman"/>
            </a:endParaRPr>
          </a:p>
        </p:txBody>
      </p:sp>
      <p:sp>
        <p:nvSpPr>
          <p:cNvPr id="8" name="object 8"/>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9" name="object 9"/>
          <p:cNvSpPr txBox="1">
            <a:spLocks noGrp="1"/>
          </p:cNvSpPr>
          <p:nvPr>
            <p:ph type="title"/>
          </p:nvPr>
        </p:nvSpPr>
        <p:spPr>
          <a:xfrm>
            <a:off x="1644551" y="495084"/>
            <a:ext cx="10118389" cy="1731814"/>
          </a:xfrm>
          <a:prstGeom prst="rect">
            <a:avLst/>
          </a:prstGeom>
        </p:spPr>
        <p:txBody>
          <a:bodyPr vert="horz" wrap="square" lIns="0" tIns="14408" rIns="0" bIns="0" rtlCol="0">
            <a:spAutoFit/>
          </a:bodyPr>
          <a:lstStyle/>
          <a:p>
            <a:pPr marL="11527">
              <a:lnSpc>
                <a:spcPts val="3790"/>
              </a:lnSpc>
              <a:spcBef>
                <a:spcPts val="113"/>
              </a:spcBef>
            </a:pPr>
            <a:r>
              <a:rPr sz="4000" b="0" spc="10" dirty="0"/>
              <a:t>B</a:t>
            </a:r>
            <a:r>
              <a:rPr sz="4000" b="0" spc="14" dirty="0"/>
              <a:t>MS</a:t>
            </a:r>
            <a:r>
              <a:rPr sz="3630" b="0" spc="-290" dirty="0"/>
              <a:t> </a:t>
            </a:r>
            <a:r>
              <a:rPr sz="2800" b="0" spc="5" dirty="0">
                <a:solidFill>
                  <a:srgbClr val="00B0F0"/>
                </a:solidFill>
              </a:rPr>
              <a:t>IN</a:t>
            </a:r>
            <a:r>
              <a:rPr sz="2800" b="0" spc="-5" dirty="0">
                <a:solidFill>
                  <a:srgbClr val="00B0F0"/>
                </a:solidFill>
              </a:rPr>
              <a:t>S</a:t>
            </a:r>
            <a:r>
              <a:rPr sz="2800" b="0" spc="5" dirty="0">
                <a:solidFill>
                  <a:srgbClr val="00B0F0"/>
                </a:solidFill>
              </a:rPr>
              <a:t>TITUTE</a:t>
            </a:r>
            <a:r>
              <a:rPr sz="2800" b="0" spc="-18" dirty="0">
                <a:solidFill>
                  <a:srgbClr val="00B0F0"/>
                </a:solidFill>
              </a:rPr>
              <a:t> </a:t>
            </a:r>
            <a:r>
              <a:rPr sz="2800" b="0" dirty="0">
                <a:solidFill>
                  <a:srgbClr val="00B0F0"/>
                </a:solidFill>
              </a:rPr>
              <a:t>O</a:t>
            </a:r>
            <a:r>
              <a:rPr sz="2800" b="0" spc="5" dirty="0">
                <a:solidFill>
                  <a:srgbClr val="00B0F0"/>
                </a:solidFill>
              </a:rPr>
              <a:t>F</a:t>
            </a:r>
            <a:r>
              <a:rPr sz="2800" b="0" spc="-127" dirty="0">
                <a:solidFill>
                  <a:srgbClr val="00B0F0"/>
                </a:solidFill>
              </a:rPr>
              <a:t> </a:t>
            </a:r>
            <a:r>
              <a:rPr sz="2800" b="0" spc="5" dirty="0">
                <a:solidFill>
                  <a:srgbClr val="00B0F0"/>
                </a:solidFill>
              </a:rPr>
              <a:t>TEC</a:t>
            </a:r>
            <a:r>
              <a:rPr sz="2800" b="0" dirty="0">
                <a:solidFill>
                  <a:srgbClr val="00B0F0"/>
                </a:solidFill>
              </a:rPr>
              <a:t>H</a:t>
            </a:r>
            <a:r>
              <a:rPr sz="2800" b="0" spc="5" dirty="0">
                <a:solidFill>
                  <a:srgbClr val="00B0F0"/>
                </a:solidFill>
              </a:rPr>
              <a:t>N</a:t>
            </a:r>
            <a:r>
              <a:rPr sz="2800" b="0" dirty="0">
                <a:solidFill>
                  <a:srgbClr val="00B0F0"/>
                </a:solidFill>
              </a:rPr>
              <a:t>O</a:t>
            </a:r>
            <a:r>
              <a:rPr sz="2800" b="0" spc="5" dirty="0">
                <a:solidFill>
                  <a:srgbClr val="00B0F0"/>
                </a:solidFill>
              </a:rPr>
              <a:t>L</a:t>
            </a:r>
            <a:r>
              <a:rPr sz="2800" b="0" dirty="0">
                <a:solidFill>
                  <a:srgbClr val="00B0F0"/>
                </a:solidFill>
              </a:rPr>
              <a:t>OG</a:t>
            </a:r>
            <a:r>
              <a:rPr sz="2800" b="0" spc="5" dirty="0">
                <a:solidFill>
                  <a:srgbClr val="00B0F0"/>
                </a:solidFill>
              </a:rPr>
              <a:t>Y</a:t>
            </a:r>
            <a:r>
              <a:rPr sz="2800" b="0" spc="-218" dirty="0">
                <a:solidFill>
                  <a:srgbClr val="00B0F0"/>
                </a:solidFill>
              </a:rPr>
              <a:t> </a:t>
            </a:r>
            <a:r>
              <a:rPr sz="2800" b="0" spc="5" dirty="0">
                <a:solidFill>
                  <a:srgbClr val="00B0F0"/>
                </a:solidFill>
              </a:rPr>
              <a:t>AND</a:t>
            </a:r>
            <a:r>
              <a:rPr sz="2800" b="0" dirty="0">
                <a:solidFill>
                  <a:srgbClr val="00B0F0"/>
                </a:solidFill>
              </a:rPr>
              <a:t> </a:t>
            </a:r>
            <a:r>
              <a:rPr sz="2800" b="0" spc="5" dirty="0">
                <a:solidFill>
                  <a:srgbClr val="00B0F0"/>
                </a:solidFill>
              </a:rPr>
              <a:t>MANA</a:t>
            </a:r>
            <a:r>
              <a:rPr sz="2800" b="0" dirty="0">
                <a:solidFill>
                  <a:srgbClr val="00B0F0"/>
                </a:solidFill>
              </a:rPr>
              <a:t>G</a:t>
            </a:r>
            <a:r>
              <a:rPr lang="en-IN" sz="2800" b="0" spc="5" dirty="0">
                <a:solidFill>
                  <a:srgbClr val="00B0F0"/>
                </a:solidFill>
              </a:rPr>
              <a:t>EMENT</a:t>
            </a:r>
            <a:endParaRPr lang="en-US" sz="2541" b="0" dirty="0">
              <a:solidFill>
                <a:srgbClr val="00B0F0"/>
              </a:solidFill>
            </a:endParaRPr>
          </a:p>
          <a:p>
            <a:pPr marL="11527" marR="0" lvl="0" indent="0" algn="l" defTabSz="829909" rtl="0" eaLnBrk="1" fontAlgn="auto" latinLnBrk="0" hangingPunct="1">
              <a:lnSpc>
                <a:spcPct val="150000"/>
              </a:lnSpc>
              <a:spcBef>
                <a:spcPts val="119"/>
              </a:spcBef>
              <a:spcAft>
                <a:spcPts val="0"/>
              </a:spcAft>
              <a:buClrTx/>
              <a:buSzTx/>
              <a:buFontTx/>
              <a:buNone/>
              <a:tabLst/>
              <a:defRPr/>
            </a:pPr>
            <a:r>
              <a:rPr lang="en-US" sz="1634" b="0" spc="-119" dirty="0">
                <a:solidFill>
                  <a:srgbClr val="16355C"/>
                </a:solidFill>
              </a:rPr>
              <a:t>                                                                            </a:t>
            </a:r>
            <a:r>
              <a:rPr lang="en-US" sz="1634" b="0" spc="-119" dirty="0" err="1">
                <a:solidFill>
                  <a:srgbClr val="16355C"/>
                </a:solidFill>
              </a:rPr>
              <a:t>A</a:t>
            </a:r>
            <a:r>
              <a:rPr lang="en-US" sz="1634" b="0" dirty="0" err="1">
                <a:solidFill>
                  <a:srgbClr val="16355C"/>
                </a:solidFill>
              </a:rPr>
              <a:t>v</a:t>
            </a:r>
            <a:r>
              <a:rPr lang="en-US" sz="1634" b="0" spc="-10" dirty="0" err="1">
                <a:solidFill>
                  <a:srgbClr val="16355C"/>
                </a:solidFill>
              </a:rPr>
              <a:t>a</a:t>
            </a:r>
            <a:r>
              <a:rPr lang="en-US" sz="1634" b="0" spc="-5" dirty="0" err="1">
                <a:solidFill>
                  <a:srgbClr val="16355C"/>
                </a:solidFill>
              </a:rPr>
              <a:t>l</a:t>
            </a:r>
            <a:r>
              <a:rPr lang="en-US" sz="1634" b="0" spc="-10" dirty="0" err="1">
                <a:solidFill>
                  <a:srgbClr val="16355C"/>
                </a:solidFill>
              </a:rPr>
              <a:t>a</a:t>
            </a:r>
            <a:r>
              <a:rPr lang="en-US" sz="1634" b="0" dirty="0" err="1">
                <a:solidFill>
                  <a:srgbClr val="16355C"/>
                </a:solidFill>
              </a:rPr>
              <a:t>h</a:t>
            </a:r>
            <a:r>
              <a:rPr lang="en-US" sz="1634" b="0" spc="-10" dirty="0" err="1">
                <a:solidFill>
                  <a:srgbClr val="16355C"/>
                </a:solidFill>
              </a:rPr>
              <a:t>a</a:t>
            </a:r>
            <a:r>
              <a:rPr lang="en-US" sz="1634" b="0" spc="-5" dirty="0" err="1">
                <a:solidFill>
                  <a:srgbClr val="16355C"/>
                </a:solidFill>
              </a:rPr>
              <a:t>lli</a:t>
            </a:r>
            <a:r>
              <a:rPr lang="en-US" sz="1634" b="0" spc="-5" dirty="0">
                <a:solidFill>
                  <a:srgbClr val="16355C"/>
                </a:solidFill>
              </a:rPr>
              <a:t>,</a:t>
            </a:r>
            <a:r>
              <a:rPr lang="en-US" sz="1634" b="0" spc="-73" dirty="0">
                <a:solidFill>
                  <a:srgbClr val="16355C"/>
                </a:solidFill>
              </a:rPr>
              <a:t> </a:t>
            </a:r>
            <a:r>
              <a:rPr lang="en-US" sz="1634" b="0" spc="-150" dirty="0">
                <a:solidFill>
                  <a:srgbClr val="16355C"/>
                </a:solidFill>
              </a:rPr>
              <a:t>Y</a:t>
            </a:r>
            <a:r>
              <a:rPr lang="en-US" sz="1634" b="0" spc="-10" dirty="0">
                <a:solidFill>
                  <a:srgbClr val="16355C"/>
                </a:solidFill>
              </a:rPr>
              <a:t>e</a:t>
            </a:r>
            <a:r>
              <a:rPr lang="en-US" sz="1634" b="0" spc="-5" dirty="0">
                <a:solidFill>
                  <a:srgbClr val="16355C"/>
                </a:solidFill>
              </a:rPr>
              <a:t>l</a:t>
            </a:r>
            <a:r>
              <a:rPr lang="en-US" sz="1634" b="0" spc="-10" dirty="0">
                <a:solidFill>
                  <a:srgbClr val="16355C"/>
                </a:solidFill>
              </a:rPr>
              <a:t>a</a:t>
            </a:r>
            <a:r>
              <a:rPr lang="en-US" sz="1634" b="0" dirty="0">
                <a:solidFill>
                  <a:srgbClr val="16355C"/>
                </a:solidFill>
              </a:rPr>
              <a:t>h</a:t>
            </a:r>
            <a:r>
              <a:rPr lang="en-US" sz="1634" b="0" spc="-10" dirty="0">
                <a:solidFill>
                  <a:srgbClr val="16355C"/>
                </a:solidFill>
              </a:rPr>
              <a:t>a</a:t>
            </a:r>
            <a:r>
              <a:rPr lang="en-US" sz="1634" b="0" dirty="0">
                <a:solidFill>
                  <a:srgbClr val="16355C"/>
                </a:solidFill>
              </a:rPr>
              <a:t>nk</a:t>
            </a:r>
            <a:r>
              <a:rPr lang="en-US" sz="1634" b="0" spc="-10" dirty="0">
                <a:solidFill>
                  <a:srgbClr val="16355C"/>
                </a:solidFill>
              </a:rPr>
              <a:t>a</a:t>
            </a:r>
            <a:r>
              <a:rPr lang="en-US" sz="1634" b="0" spc="-5" dirty="0">
                <a:solidFill>
                  <a:srgbClr val="16355C"/>
                </a:solidFill>
              </a:rPr>
              <a:t>,</a:t>
            </a:r>
            <a:r>
              <a:rPr lang="en-US" sz="1634" b="0" spc="-18" dirty="0">
                <a:solidFill>
                  <a:srgbClr val="16355C"/>
                </a:solidFill>
              </a:rPr>
              <a:t> </a:t>
            </a:r>
            <a:r>
              <a:rPr lang="en-US" sz="1634" b="0" spc="-10" dirty="0">
                <a:solidFill>
                  <a:srgbClr val="16355C"/>
                </a:solidFill>
              </a:rPr>
              <a:t>Be</a:t>
            </a:r>
            <a:r>
              <a:rPr lang="en-US" sz="1634" b="0" dirty="0">
                <a:solidFill>
                  <a:srgbClr val="16355C"/>
                </a:solidFill>
              </a:rPr>
              <a:t>ng</a:t>
            </a:r>
            <a:r>
              <a:rPr lang="en-US" sz="1634" b="0" spc="-10" dirty="0">
                <a:solidFill>
                  <a:srgbClr val="16355C"/>
                </a:solidFill>
              </a:rPr>
              <a:t>a</a:t>
            </a:r>
            <a:r>
              <a:rPr lang="en-US" sz="1634" b="0" spc="-5" dirty="0">
                <a:solidFill>
                  <a:srgbClr val="16355C"/>
                </a:solidFill>
              </a:rPr>
              <a:t>l</a:t>
            </a:r>
            <a:r>
              <a:rPr lang="en-US" sz="1634" b="0" dirty="0">
                <a:solidFill>
                  <a:srgbClr val="16355C"/>
                </a:solidFill>
              </a:rPr>
              <a:t>u</a:t>
            </a:r>
            <a:r>
              <a:rPr lang="en-US" sz="1634" b="0" spc="-5" dirty="0">
                <a:solidFill>
                  <a:srgbClr val="16355C"/>
                </a:solidFill>
              </a:rPr>
              <a:t>r</a:t>
            </a:r>
            <a:r>
              <a:rPr lang="en-US" sz="1634" b="0" dirty="0">
                <a:solidFill>
                  <a:srgbClr val="16355C"/>
                </a:solidFill>
              </a:rPr>
              <a:t>u</a:t>
            </a:r>
            <a:r>
              <a:rPr lang="en-US" sz="1634" b="0" spc="-18" dirty="0">
                <a:solidFill>
                  <a:srgbClr val="16355C"/>
                </a:solidFill>
              </a:rPr>
              <a:t>-</a:t>
            </a:r>
            <a:r>
              <a:rPr lang="en-US" sz="1634" b="0" dirty="0">
                <a:solidFill>
                  <a:srgbClr val="16355C"/>
                </a:solidFill>
              </a:rPr>
              <a:t>5</a:t>
            </a:r>
            <a:r>
              <a:rPr lang="en-US" sz="1634" b="0" spc="-14" dirty="0">
                <a:solidFill>
                  <a:srgbClr val="16355C"/>
                </a:solidFill>
              </a:rPr>
              <a:t>60</a:t>
            </a:r>
            <a:r>
              <a:rPr lang="en-US" sz="1634" b="0" dirty="0">
                <a:solidFill>
                  <a:srgbClr val="16355C"/>
                </a:solidFill>
              </a:rPr>
              <a:t>0</a:t>
            </a:r>
            <a:r>
              <a:rPr lang="en-US" sz="1634" b="0" spc="-14" dirty="0">
                <a:solidFill>
                  <a:srgbClr val="16355C"/>
                </a:solidFill>
              </a:rPr>
              <a:t>6</a:t>
            </a:r>
            <a:r>
              <a:rPr lang="en-US" sz="1634" b="0" spc="-5" dirty="0">
                <a:solidFill>
                  <a:srgbClr val="16355C"/>
                </a:solidFill>
              </a:rPr>
              <a:t>4</a:t>
            </a:r>
            <a:br>
              <a:rPr lang="en-US" sz="1634" b="0" spc="-5" dirty="0">
                <a:solidFill>
                  <a:srgbClr val="16355C"/>
                </a:solidFill>
              </a:rPr>
            </a:br>
            <a:r>
              <a:rPr kumimoji="0" lang="en-US" sz="2200" b="0" i="0" u="none" strike="noStrike" kern="1200" cap="none" spc="10" normalizeH="0" baseline="0" noProof="0" dirty="0">
                <a:ln>
                  <a:noFill/>
                </a:ln>
                <a:solidFill>
                  <a:srgbClr val="7030A0"/>
                </a:solidFill>
                <a:effectLst/>
                <a:uLnTx/>
                <a:uFillTx/>
                <a:latin typeface="Times New Roman"/>
                <a:ea typeface="+mn-ea"/>
                <a:cs typeface="Times New Roman"/>
              </a:rPr>
              <a:t>DEPARTMENT</a:t>
            </a:r>
            <a:r>
              <a:rPr kumimoji="0" lang="en-US" sz="2200" b="0" i="0" u="none" strike="noStrike" kern="1200" cap="none" spc="50" normalizeH="0" baseline="0" noProof="0" dirty="0">
                <a:ln>
                  <a:noFill/>
                </a:ln>
                <a:solidFill>
                  <a:srgbClr val="7030A0"/>
                </a:solidFill>
                <a:effectLst/>
                <a:uLnTx/>
                <a:uFillTx/>
                <a:latin typeface="Times New Roman"/>
                <a:ea typeface="+mn-ea"/>
                <a:cs typeface="Times New Roman"/>
              </a:rPr>
              <a:t> </a:t>
            </a:r>
            <a:r>
              <a:rPr kumimoji="0" lang="en-US" sz="2200" b="0" i="0" u="none" strike="noStrike" kern="1200" cap="none" spc="14" normalizeH="0" baseline="0" noProof="0" dirty="0">
                <a:ln>
                  <a:noFill/>
                </a:ln>
                <a:solidFill>
                  <a:srgbClr val="7030A0"/>
                </a:solidFill>
                <a:effectLst/>
                <a:uLnTx/>
                <a:uFillTx/>
                <a:latin typeface="Times New Roman"/>
                <a:ea typeface="+mn-ea"/>
                <a:cs typeface="Times New Roman"/>
              </a:rPr>
              <a:t>OF</a:t>
            </a:r>
            <a:r>
              <a:rPr kumimoji="0" lang="en-US" sz="2200" b="0" i="0" u="none" strike="noStrike" kern="1200" cap="none" spc="10" normalizeH="0" baseline="0" noProof="0" dirty="0">
                <a:ln>
                  <a:noFill/>
                </a:ln>
                <a:solidFill>
                  <a:srgbClr val="7030A0"/>
                </a:solidFill>
                <a:effectLst/>
                <a:uLnTx/>
                <a:uFillTx/>
                <a:latin typeface="Times New Roman"/>
                <a:ea typeface="+mn-ea"/>
                <a:cs typeface="Times New Roman"/>
              </a:rPr>
              <a:t> ELECTRONICS</a:t>
            </a:r>
            <a:r>
              <a:rPr kumimoji="0" lang="en-US" sz="2200" b="0" i="0" u="none" strike="noStrike" kern="1200" cap="none" spc="14" normalizeH="0" baseline="0" noProof="0" dirty="0">
                <a:ln>
                  <a:noFill/>
                </a:ln>
                <a:solidFill>
                  <a:srgbClr val="7030A0"/>
                </a:solidFill>
                <a:effectLst/>
                <a:uLnTx/>
                <a:uFillTx/>
                <a:latin typeface="Times New Roman"/>
                <a:ea typeface="+mn-ea"/>
                <a:cs typeface="Times New Roman"/>
              </a:rPr>
              <a:t> </a:t>
            </a:r>
            <a:r>
              <a:rPr kumimoji="0" lang="en-US" sz="2200" b="0" i="0" u="none" strike="noStrike" kern="1200" cap="none" spc="10" normalizeH="0" baseline="0" noProof="0" dirty="0">
                <a:ln>
                  <a:noFill/>
                </a:ln>
                <a:solidFill>
                  <a:srgbClr val="7030A0"/>
                </a:solidFill>
                <a:effectLst/>
                <a:uLnTx/>
                <a:uFillTx/>
                <a:latin typeface="Times New Roman"/>
                <a:ea typeface="+mn-ea"/>
                <a:cs typeface="Times New Roman"/>
              </a:rPr>
              <a:t>AND</a:t>
            </a:r>
            <a:r>
              <a:rPr kumimoji="0" lang="en-US" sz="2200" b="0" i="0" u="none" strike="noStrike" kern="1200" cap="none" spc="-23" normalizeH="0" baseline="0" noProof="0" dirty="0">
                <a:ln>
                  <a:noFill/>
                </a:ln>
                <a:solidFill>
                  <a:srgbClr val="7030A0"/>
                </a:solidFill>
                <a:effectLst/>
                <a:uLnTx/>
                <a:uFillTx/>
                <a:latin typeface="Times New Roman"/>
                <a:ea typeface="+mn-ea"/>
                <a:cs typeface="Times New Roman"/>
              </a:rPr>
              <a:t> </a:t>
            </a:r>
            <a:r>
              <a:rPr kumimoji="0" lang="en-US" sz="2200" b="0" i="0" u="none" strike="noStrike" kern="1200" cap="none" spc="0" normalizeH="0" baseline="0" noProof="0" dirty="0">
                <a:ln>
                  <a:noFill/>
                </a:ln>
                <a:solidFill>
                  <a:srgbClr val="7030A0"/>
                </a:solidFill>
                <a:effectLst/>
                <a:uLnTx/>
                <a:uFillTx/>
                <a:latin typeface="Times New Roman"/>
                <a:ea typeface="+mn-ea"/>
                <a:cs typeface="Times New Roman"/>
              </a:rPr>
              <a:t>TELECOMMUNICATION</a:t>
            </a:r>
            <a:r>
              <a:rPr kumimoji="0" lang="en-US" sz="2200" b="0" i="0" u="none" strike="noStrike" kern="1200" cap="none" spc="54" normalizeH="0" baseline="0" noProof="0" dirty="0">
                <a:ln>
                  <a:noFill/>
                </a:ln>
                <a:solidFill>
                  <a:srgbClr val="7030A0"/>
                </a:solidFill>
                <a:effectLst/>
                <a:uLnTx/>
                <a:uFillTx/>
                <a:latin typeface="Times New Roman"/>
                <a:ea typeface="+mn-ea"/>
                <a:cs typeface="Times New Roman"/>
              </a:rPr>
              <a:t> </a:t>
            </a:r>
            <a:r>
              <a:rPr kumimoji="0" lang="en-US" sz="2200" b="0" i="0" u="none" strike="noStrike" kern="1200" cap="none" spc="10" normalizeH="0" baseline="0" noProof="0" dirty="0">
                <a:ln>
                  <a:noFill/>
                </a:ln>
                <a:solidFill>
                  <a:srgbClr val="7030A0"/>
                </a:solidFill>
                <a:effectLst/>
                <a:uLnTx/>
                <a:uFillTx/>
                <a:latin typeface="Times New Roman"/>
                <a:ea typeface="+mn-ea"/>
                <a:cs typeface="Times New Roman"/>
              </a:rPr>
              <a:t>ENGINEERING</a:t>
            </a:r>
            <a:br>
              <a:rPr kumimoji="0" lang="en-US" sz="2200" b="0" i="0" u="none" strike="noStrike" kern="1200" cap="none" spc="0" normalizeH="0" baseline="0" noProof="0" dirty="0">
                <a:ln>
                  <a:noFill/>
                </a:ln>
                <a:solidFill>
                  <a:srgbClr val="7030A0"/>
                </a:solidFill>
                <a:effectLst/>
                <a:uLnTx/>
                <a:uFillTx/>
                <a:latin typeface="Times New Roman"/>
                <a:ea typeface="+mn-ea"/>
                <a:cs typeface="Times New Roman"/>
              </a:rPr>
            </a:br>
            <a:endParaRPr lang="en-US" sz="1634" dirty="0"/>
          </a:p>
        </p:txBody>
      </p:sp>
      <p:sp>
        <p:nvSpPr>
          <p:cNvPr id="10" name="object 5">
            <a:extLst>
              <a:ext uri="{FF2B5EF4-FFF2-40B4-BE49-F238E27FC236}">
                <a16:creationId xmlns:a16="http://schemas.microsoft.com/office/drawing/2014/main" id="{59C50239-EA1A-7CF2-9E85-CF3253BDFD9C}"/>
              </a:ext>
            </a:extLst>
          </p:cNvPr>
          <p:cNvSpPr txBox="1"/>
          <p:nvPr/>
        </p:nvSpPr>
        <p:spPr>
          <a:xfrm>
            <a:off x="429059" y="4068563"/>
            <a:ext cx="3459297" cy="2315341"/>
          </a:xfrm>
          <a:prstGeom prst="rect">
            <a:avLst/>
          </a:prstGeom>
        </p:spPr>
        <p:txBody>
          <a:bodyPr vert="horz" wrap="square" lIns="0" tIns="10949" rIns="0" bIns="0" rtlCol="0">
            <a:spAutoFit/>
          </a:bodyPr>
          <a:lstStyle/>
          <a:p>
            <a:pPr marL="434536" marR="428773" algn="ctr" defTabSz="829909">
              <a:lnSpc>
                <a:spcPct val="150000"/>
              </a:lnSpc>
              <a:spcBef>
                <a:spcPts val="86"/>
              </a:spcBef>
            </a:pPr>
            <a:r>
              <a:rPr lang="en-IN" sz="2000" b="1" spc="5" dirty="0">
                <a:solidFill>
                  <a:srgbClr val="1F3763"/>
                </a:solidFill>
                <a:latin typeface="Times New Roman"/>
                <a:cs typeface="Times New Roman"/>
              </a:rPr>
              <a:t>Under</a:t>
            </a:r>
            <a:r>
              <a:rPr lang="en-IN" sz="2000" b="1" spc="-64" dirty="0">
                <a:solidFill>
                  <a:srgbClr val="1F3763"/>
                </a:solidFill>
                <a:latin typeface="Times New Roman"/>
                <a:cs typeface="Times New Roman"/>
              </a:rPr>
              <a:t> </a:t>
            </a:r>
            <a:r>
              <a:rPr lang="en-IN" sz="2000" b="1" spc="5" dirty="0">
                <a:solidFill>
                  <a:srgbClr val="1F3763"/>
                </a:solidFill>
                <a:latin typeface="Times New Roman"/>
                <a:cs typeface="Times New Roman"/>
              </a:rPr>
              <a:t>the</a:t>
            </a:r>
            <a:r>
              <a:rPr lang="en-IN" sz="2000" b="1" spc="-23" dirty="0">
                <a:solidFill>
                  <a:srgbClr val="1F3763"/>
                </a:solidFill>
                <a:latin typeface="Times New Roman"/>
                <a:cs typeface="Times New Roman"/>
              </a:rPr>
              <a:t> </a:t>
            </a:r>
            <a:r>
              <a:rPr lang="en-IN" sz="2000" b="1" spc="5" dirty="0">
                <a:solidFill>
                  <a:srgbClr val="1F3763"/>
                </a:solidFill>
                <a:latin typeface="Times New Roman"/>
                <a:cs typeface="Times New Roman"/>
              </a:rPr>
              <a:t>guidance</a:t>
            </a:r>
            <a:r>
              <a:rPr lang="en-IN" sz="2000" b="1" spc="-23" dirty="0">
                <a:solidFill>
                  <a:srgbClr val="1F3763"/>
                </a:solidFill>
                <a:latin typeface="Times New Roman"/>
                <a:cs typeface="Times New Roman"/>
              </a:rPr>
              <a:t> </a:t>
            </a:r>
            <a:r>
              <a:rPr lang="en-IN" sz="2000" b="1" dirty="0">
                <a:solidFill>
                  <a:srgbClr val="1F3763"/>
                </a:solidFill>
                <a:latin typeface="Times New Roman"/>
                <a:cs typeface="Times New Roman"/>
              </a:rPr>
              <a:t>of: </a:t>
            </a:r>
          </a:p>
          <a:p>
            <a:pPr marL="434536" marR="428773" algn="ctr" defTabSz="829909">
              <a:lnSpc>
                <a:spcPct val="150000"/>
              </a:lnSpc>
              <a:spcBef>
                <a:spcPts val="86"/>
              </a:spcBef>
            </a:pPr>
            <a:r>
              <a:rPr lang="en-US" sz="2000" b="1" dirty="0">
                <a:solidFill>
                  <a:srgbClr val="1F3763"/>
                </a:solidFill>
                <a:latin typeface="Times New Roman"/>
                <a:cs typeface="Times New Roman"/>
              </a:rPr>
              <a:t>D</a:t>
            </a:r>
            <a:r>
              <a:rPr lang="en-US" sz="2000" b="1" spc="-141" dirty="0">
                <a:solidFill>
                  <a:srgbClr val="1F3763"/>
                </a:solidFill>
                <a:latin typeface="Times New Roman"/>
                <a:cs typeface="Times New Roman"/>
              </a:rPr>
              <a:t>r</a:t>
            </a:r>
            <a:r>
              <a:rPr lang="en-US" sz="2000" b="1" dirty="0">
                <a:solidFill>
                  <a:srgbClr val="1F3763"/>
                </a:solidFill>
                <a:latin typeface="Times New Roman"/>
                <a:cs typeface="Times New Roman"/>
              </a:rPr>
              <a:t>.</a:t>
            </a:r>
            <a:r>
              <a:rPr lang="en-US" sz="2000" b="1" spc="-5" dirty="0">
                <a:solidFill>
                  <a:srgbClr val="1F3763"/>
                </a:solidFill>
                <a:latin typeface="Times New Roman"/>
                <a:cs typeface="Times New Roman"/>
              </a:rPr>
              <a:t> </a:t>
            </a:r>
            <a:r>
              <a:rPr lang="en-US" sz="2000" b="1" spc="5" dirty="0">
                <a:solidFill>
                  <a:srgbClr val="1F3763"/>
                </a:solidFill>
                <a:latin typeface="Times New Roman"/>
                <a:cs typeface="Times New Roman"/>
              </a:rPr>
              <a:t>SARITHA I G</a:t>
            </a:r>
            <a:endParaRPr lang="en-US" sz="2000" dirty="0">
              <a:solidFill>
                <a:prstClr val="black"/>
              </a:solidFill>
              <a:latin typeface="Times New Roman"/>
              <a:cs typeface="Times New Roman"/>
            </a:endParaRPr>
          </a:p>
          <a:p>
            <a:pPr marL="10949" marR="4610" algn="ctr" defTabSz="829909">
              <a:lnSpc>
                <a:spcPct val="150000"/>
              </a:lnSpc>
              <a:spcBef>
                <a:spcPts val="91"/>
              </a:spcBef>
            </a:pPr>
            <a:r>
              <a:rPr sz="2000" b="1" dirty="0">
                <a:solidFill>
                  <a:srgbClr val="1F3763"/>
                </a:solidFill>
                <a:latin typeface="Times New Roman"/>
                <a:cs typeface="Times New Roman"/>
              </a:rPr>
              <a:t>Assistant</a:t>
            </a:r>
            <a:r>
              <a:rPr sz="2000" b="1" spc="5" dirty="0">
                <a:solidFill>
                  <a:srgbClr val="1F3763"/>
                </a:solidFill>
                <a:latin typeface="Times New Roman"/>
                <a:cs typeface="Times New Roman"/>
              </a:rPr>
              <a:t> </a:t>
            </a:r>
            <a:r>
              <a:rPr sz="2000" b="1" spc="-18" dirty="0">
                <a:solidFill>
                  <a:srgbClr val="1F3763"/>
                </a:solidFill>
                <a:latin typeface="Times New Roman"/>
                <a:cs typeface="Times New Roman"/>
              </a:rPr>
              <a:t>Professor</a:t>
            </a:r>
            <a:endParaRPr lang="en-US" sz="2000" b="1" spc="23" dirty="0">
              <a:solidFill>
                <a:srgbClr val="1F3763"/>
              </a:solidFill>
              <a:latin typeface="Times New Roman"/>
              <a:cs typeface="Times New Roman"/>
            </a:endParaRPr>
          </a:p>
          <a:p>
            <a:pPr marL="10949" marR="4610" algn="ctr" defTabSz="829909">
              <a:lnSpc>
                <a:spcPct val="150000"/>
              </a:lnSpc>
              <a:spcBef>
                <a:spcPts val="91"/>
              </a:spcBef>
            </a:pPr>
            <a:r>
              <a:rPr sz="2000" b="1" dirty="0">
                <a:solidFill>
                  <a:srgbClr val="1F3763"/>
                </a:solidFill>
                <a:latin typeface="Times New Roman"/>
                <a:cs typeface="Times New Roman"/>
              </a:rPr>
              <a:t>Dep</a:t>
            </a:r>
            <a:r>
              <a:rPr lang="en-US" sz="2000" b="1" dirty="0">
                <a:solidFill>
                  <a:srgbClr val="1F3763"/>
                </a:solidFill>
                <a:latin typeface="Times New Roman"/>
                <a:cs typeface="Times New Roman"/>
              </a:rPr>
              <a:t>artment</a:t>
            </a:r>
            <a:r>
              <a:rPr sz="2000" b="1" spc="10" dirty="0">
                <a:solidFill>
                  <a:srgbClr val="1F3763"/>
                </a:solidFill>
                <a:latin typeface="Times New Roman"/>
                <a:cs typeface="Times New Roman"/>
              </a:rPr>
              <a:t> </a:t>
            </a:r>
            <a:r>
              <a:rPr sz="2000" b="1" spc="5" dirty="0">
                <a:solidFill>
                  <a:srgbClr val="1F3763"/>
                </a:solidFill>
                <a:latin typeface="Times New Roman"/>
                <a:cs typeface="Times New Roman"/>
              </a:rPr>
              <a:t>of</a:t>
            </a:r>
            <a:r>
              <a:rPr sz="2000" b="1" dirty="0">
                <a:solidFill>
                  <a:srgbClr val="1F3763"/>
                </a:solidFill>
                <a:latin typeface="Times New Roman"/>
                <a:cs typeface="Times New Roman"/>
              </a:rPr>
              <a:t> ETE</a:t>
            </a:r>
            <a:r>
              <a:rPr lang="en-US" sz="2000" b="1" dirty="0">
                <a:solidFill>
                  <a:srgbClr val="1F3763"/>
                </a:solidFill>
                <a:latin typeface="Times New Roman"/>
                <a:cs typeface="Times New Roman"/>
              </a:rPr>
              <a:t> </a:t>
            </a:r>
          </a:p>
          <a:p>
            <a:pPr marL="10949" marR="4610" algn="ctr" defTabSz="829909">
              <a:lnSpc>
                <a:spcPct val="150000"/>
              </a:lnSpc>
              <a:spcBef>
                <a:spcPts val="91"/>
              </a:spcBef>
            </a:pPr>
            <a:r>
              <a:rPr sz="2000" b="1" spc="5" dirty="0">
                <a:solidFill>
                  <a:srgbClr val="1F3763"/>
                </a:solidFill>
                <a:latin typeface="Times New Roman"/>
                <a:cs typeface="Times New Roman"/>
              </a:rPr>
              <a:t>BMSIT</a:t>
            </a:r>
            <a:r>
              <a:rPr sz="2000" b="1" spc="-46" dirty="0">
                <a:solidFill>
                  <a:srgbClr val="1F3763"/>
                </a:solidFill>
                <a:latin typeface="Times New Roman"/>
                <a:cs typeface="Times New Roman"/>
              </a:rPr>
              <a:t> </a:t>
            </a:r>
            <a:r>
              <a:rPr sz="2000" b="1" spc="5" dirty="0">
                <a:solidFill>
                  <a:srgbClr val="1F3763"/>
                </a:solidFill>
                <a:latin typeface="Times New Roman"/>
                <a:cs typeface="Times New Roman"/>
              </a:rPr>
              <a:t>&amp;M</a:t>
            </a:r>
            <a:endParaRPr sz="2000" dirty="0">
              <a:solidFill>
                <a:prstClr val="black"/>
              </a:solidFill>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5" name="Google Shape;95;p2">
            <a:extLst>
              <a:ext uri="{FF2B5EF4-FFF2-40B4-BE49-F238E27FC236}">
                <a16:creationId xmlns:a16="http://schemas.microsoft.com/office/drawing/2014/main" id="{F631A2F5-E52C-9A5A-6DEA-D582F410E034}"/>
              </a:ext>
            </a:extLst>
          </p:cNvPr>
          <p:cNvSpPr txBox="1">
            <a:spLocks noGrp="1"/>
          </p:cNvSpPr>
          <p:nvPr>
            <p:ph type="title"/>
          </p:nvPr>
        </p:nvSpPr>
        <p:spPr>
          <a:xfrm>
            <a:off x="3089275" y="320743"/>
            <a:ext cx="6013450" cy="779924"/>
          </a:xfrm>
          <a:prstGeom prst="rect">
            <a:avLst/>
          </a:prstGeom>
          <a:noFill/>
          <a:ln>
            <a:noFill/>
          </a:ln>
        </p:spPr>
        <p:txBody>
          <a:bodyPr spcFirstLastPara="1" wrap="square" lIns="91425" tIns="45700" rIns="91425" bIns="45700" anchor="b" anchorCtr="0">
            <a:noAutofit/>
          </a:bodyPr>
          <a:lstStyle/>
          <a:p>
            <a:pPr algn="ctr" rtl="0">
              <a:lnSpc>
                <a:spcPct val="150000"/>
              </a:lnSpc>
              <a:buClr>
                <a:schemeClr val="dk1"/>
              </a:buClr>
              <a:buSzPct val="100000"/>
            </a:pPr>
            <a:r>
              <a:rPr lang="en-IN" sz="3200" kern="0" dirty="0">
                <a:latin typeface="Times New Roman" panose="02020603050405020304" pitchFamily="18" charset="0"/>
                <a:ea typeface="Times New Roman"/>
                <a:cs typeface="Times New Roman" panose="02020603050405020304" pitchFamily="18" charset="0"/>
                <a:sym typeface="Times New Roman"/>
              </a:rPr>
              <a:t>LITERATURE SURVEY</a:t>
            </a:r>
            <a:endParaRPr lang="en-IN" sz="3200" kern="0"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55B63A11-6FE4-0B45-6F2A-F57B5C3A67F6}"/>
              </a:ext>
            </a:extLst>
          </p:cNvPr>
          <p:cNvGraphicFramePr>
            <a:graphicFrameLocks noGrp="1"/>
          </p:cNvGraphicFramePr>
          <p:nvPr>
            <p:extLst>
              <p:ext uri="{D42A27DB-BD31-4B8C-83A1-F6EECF244321}">
                <p14:modId xmlns:p14="http://schemas.microsoft.com/office/powerpoint/2010/main" val="3309765281"/>
              </p:ext>
            </p:extLst>
          </p:nvPr>
        </p:nvGraphicFramePr>
        <p:xfrm>
          <a:off x="393700" y="1205628"/>
          <a:ext cx="11391901" cy="5109360"/>
        </p:xfrm>
        <a:graphic>
          <a:graphicData uri="http://schemas.openxmlformats.org/drawingml/2006/table">
            <a:tbl>
              <a:tblPr firstRow="1" bandRow="1">
                <a:tableStyleId>{5C22544A-7EE6-4342-B048-85BDC9FD1C3A}</a:tableStyleId>
              </a:tblPr>
              <a:tblGrid>
                <a:gridCol w="2008145">
                  <a:extLst>
                    <a:ext uri="{9D8B030D-6E8A-4147-A177-3AD203B41FA5}">
                      <a16:colId xmlns:a16="http://schemas.microsoft.com/office/drawing/2014/main" val="3885121620"/>
                    </a:ext>
                  </a:extLst>
                </a:gridCol>
                <a:gridCol w="1048392">
                  <a:extLst>
                    <a:ext uri="{9D8B030D-6E8A-4147-A177-3AD203B41FA5}">
                      <a16:colId xmlns:a16="http://schemas.microsoft.com/office/drawing/2014/main" val="452663836"/>
                    </a:ext>
                  </a:extLst>
                </a:gridCol>
                <a:gridCol w="1475514">
                  <a:extLst>
                    <a:ext uri="{9D8B030D-6E8A-4147-A177-3AD203B41FA5}">
                      <a16:colId xmlns:a16="http://schemas.microsoft.com/office/drawing/2014/main" val="1266967324"/>
                    </a:ext>
                  </a:extLst>
                </a:gridCol>
                <a:gridCol w="2213272">
                  <a:extLst>
                    <a:ext uri="{9D8B030D-6E8A-4147-A177-3AD203B41FA5}">
                      <a16:colId xmlns:a16="http://schemas.microsoft.com/office/drawing/2014/main" val="940799398"/>
                    </a:ext>
                  </a:extLst>
                </a:gridCol>
                <a:gridCol w="4646578">
                  <a:extLst>
                    <a:ext uri="{9D8B030D-6E8A-4147-A177-3AD203B41FA5}">
                      <a16:colId xmlns:a16="http://schemas.microsoft.com/office/drawing/2014/main" val="1485950489"/>
                    </a:ext>
                  </a:extLst>
                </a:gridCol>
              </a:tblGrid>
              <a:tr h="765832">
                <a:tc>
                  <a:txBody>
                    <a:bodyPr/>
                    <a:lstStyle/>
                    <a:p>
                      <a:pPr marL="149225" algn="ctr">
                        <a:lnSpc>
                          <a:spcPct val="100000"/>
                        </a:lnSpc>
                      </a:pPr>
                      <a:r>
                        <a:rPr lang="en-US" sz="2200" b="1" dirty="0">
                          <a:solidFill>
                            <a:srgbClr val="1F3763"/>
                          </a:solidFill>
                          <a:latin typeface="Times New Roman"/>
                          <a:ea typeface="+mn-ea"/>
                          <a:cs typeface="Times New Roman"/>
                        </a:rPr>
                        <a:t>TITLE</a:t>
                      </a:r>
                      <a:endParaRPr sz="2200" b="1" dirty="0">
                        <a:solidFill>
                          <a:srgbClr val="1F3763"/>
                        </a:solidFill>
                        <a:latin typeface="Times New Roman"/>
                        <a:ea typeface="+mn-ea"/>
                        <a:cs typeface="Times New Roman"/>
                      </a:endParaRPr>
                    </a:p>
                  </a:txBody>
                  <a:tcPr marL="0" marR="0" marT="1905" marB="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49225" algn="l">
                        <a:lnSpc>
                          <a:spcPct val="100000"/>
                        </a:lnSpc>
                      </a:pPr>
                      <a:r>
                        <a:rPr lang="en-US" sz="2200" b="1" dirty="0">
                          <a:solidFill>
                            <a:srgbClr val="1F3763"/>
                          </a:solidFill>
                          <a:latin typeface="Times New Roman"/>
                          <a:ea typeface="+mn-ea"/>
                          <a:cs typeface="Times New Roman"/>
                        </a:rPr>
                        <a:t>YEAR</a:t>
                      </a:r>
                      <a:endParaRPr sz="2200" b="1" dirty="0">
                        <a:solidFill>
                          <a:srgbClr val="1F3763"/>
                        </a:solidFill>
                        <a:latin typeface="Times New Roman"/>
                        <a:ea typeface="+mn-ea"/>
                        <a:cs typeface="Times New Roman"/>
                      </a:endParaRPr>
                    </a:p>
                  </a:txBody>
                  <a:tcPr marL="0" marR="0" marT="1905" marB="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15"/>
                        </a:spcBef>
                      </a:pPr>
                      <a:r>
                        <a:rPr lang="en-US" sz="2200" b="1" dirty="0">
                          <a:solidFill>
                            <a:srgbClr val="1F3763"/>
                          </a:solidFill>
                          <a:latin typeface="Times New Roman"/>
                          <a:ea typeface="+mn-ea"/>
                          <a:cs typeface="Times New Roman"/>
                        </a:rPr>
                        <a:t>AUTHOR</a:t>
                      </a:r>
                      <a:endParaRPr lang="en-IN" sz="2200" b="1" dirty="0">
                        <a:solidFill>
                          <a:srgbClr val="1F3763"/>
                        </a:solidFill>
                        <a:latin typeface="Times New Roman"/>
                        <a:ea typeface="+mn-ea"/>
                        <a:cs typeface="Times New Roman"/>
                      </a:endParaRPr>
                    </a:p>
                  </a:txBody>
                  <a:tcPr marL="0" marR="0" marT="1905" marB="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15"/>
                        </a:spcBef>
                      </a:pPr>
                      <a:endParaRPr sz="2200" b="1" i="0" u="none" strike="noStrike" baseline="0" dirty="0">
                        <a:solidFill>
                          <a:schemeClr val="tx2">
                            <a:lumMod val="50000"/>
                          </a:schemeClr>
                        </a:solidFill>
                        <a:latin typeface="Times New Roman"/>
                        <a:ea typeface="+mn-ea"/>
                        <a:cs typeface="Times New Roman"/>
                      </a:endParaRPr>
                    </a:p>
                    <a:p>
                      <a:pPr marL="149225" algn="l">
                        <a:lnSpc>
                          <a:spcPct val="100000"/>
                        </a:lnSpc>
                      </a:pPr>
                      <a:r>
                        <a:rPr sz="2200" b="1" i="0" u="none" strike="noStrike" baseline="0" dirty="0">
                          <a:solidFill>
                            <a:schemeClr val="tx2">
                              <a:lumMod val="50000"/>
                            </a:schemeClr>
                          </a:solidFill>
                          <a:latin typeface="Times New Roman"/>
                          <a:ea typeface="+mn-ea"/>
                          <a:cs typeface="Times New Roman"/>
                        </a:rPr>
                        <a:t>PUBLICATION</a:t>
                      </a:r>
                    </a:p>
                  </a:txBody>
                  <a:tcPr marL="0" marR="0" marT="0" marB="32400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15"/>
                        </a:spcBef>
                      </a:pPr>
                      <a:endParaRPr sz="2200" b="1" i="0" u="none" strike="noStrike" baseline="0" dirty="0">
                        <a:solidFill>
                          <a:schemeClr val="tx2">
                            <a:lumMod val="50000"/>
                          </a:schemeClr>
                        </a:solidFill>
                        <a:latin typeface="Times New Roman"/>
                        <a:ea typeface="+mn-ea"/>
                        <a:cs typeface="Times New Roman"/>
                      </a:endParaRPr>
                    </a:p>
                    <a:p>
                      <a:pPr marL="792480">
                        <a:lnSpc>
                          <a:spcPct val="100000"/>
                        </a:lnSpc>
                      </a:pPr>
                      <a:r>
                        <a:rPr sz="2200" b="1" i="0" u="none" strike="noStrike" baseline="0" dirty="0">
                          <a:solidFill>
                            <a:schemeClr val="tx2">
                              <a:lumMod val="50000"/>
                            </a:schemeClr>
                          </a:solidFill>
                          <a:latin typeface="Times New Roman"/>
                          <a:ea typeface="+mn-ea"/>
                          <a:cs typeface="Times New Roman"/>
                        </a:rPr>
                        <a:t>METHODOL</a:t>
                      </a:r>
                      <a:r>
                        <a:rPr lang="en-US" sz="2200" b="1" i="0" u="none" strike="noStrike" baseline="0" dirty="0">
                          <a:solidFill>
                            <a:schemeClr val="tx2">
                              <a:lumMod val="50000"/>
                            </a:schemeClr>
                          </a:solidFill>
                          <a:latin typeface="Times New Roman"/>
                          <a:ea typeface="+mn-ea"/>
                          <a:cs typeface="Times New Roman"/>
                        </a:rPr>
                        <a:t>O</a:t>
                      </a:r>
                      <a:r>
                        <a:rPr sz="2200" b="1" i="0" u="none" strike="noStrike" baseline="0" dirty="0">
                          <a:solidFill>
                            <a:schemeClr val="tx2">
                              <a:lumMod val="50000"/>
                            </a:schemeClr>
                          </a:solidFill>
                          <a:latin typeface="Times New Roman"/>
                          <a:ea typeface="+mn-ea"/>
                          <a:cs typeface="Times New Roman"/>
                        </a:rPr>
                        <a:t>GY</a:t>
                      </a:r>
                    </a:p>
                  </a:txBody>
                  <a:tcPr marL="0" marR="0" marT="0" marB="28800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0633352"/>
                  </a:ext>
                </a:extLst>
              </a:tr>
              <a:tr h="4086440">
                <a:tc>
                  <a:txBody>
                    <a:bodyPr/>
                    <a:lstStyle/>
                    <a:p>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Thrust force characterization of free-swimming soft robotic jellyfish</a:t>
                      </a:r>
                      <a:endParaRPr lang="en-IN" sz="2200" dirty="0">
                        <a:solidFill>
                          <a:schemeClr val="tx2">
                            <a:lumMod val="50000"/>
                          </a:schemeClr>
                        </a:solidFill>
                        <a:latin typeface="Times New Roman" panose="02020603050405020304" pitchFamily="18" charset="0"/>
                        <a:cs typeface="Times New Roman" panose="02020603050405020304" pitchFamily="18" charset="0"/>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dirty="0">
                          <a:solidFill>
                            <a:schemeClr val="tx2">
                              <a:lumMod val="50000"/>
                            </a:schemeClr>
                          </a:solidFill>
                          <a:latin typeface="Times New Roman" panose="02020603050405020304" pitchFamily="18" charset="0"/>
                          <a:cs typeface="Times New Roman" panose="02020603050405020304" pitchFamily="18" charset="0"/>
                        </a:rPr>
                        <a:t>2018</a:t>
                      </a:r>
                      <a:endParaRPr lang="en-IN" sz="2200" dirty="0">
                        <a:solidFill>
                          <a:schemeClr val="tx2">
                            <a:lumMod val="50000"/>
                          </a:schemeClr>
                        </a:solidFill>
                        <a:latin typeface="Times New Roman" panose="02020603050405020304" pitchFamily="18" charset="0"/>
                        <a:cs typeface="Times New Roman" panose="02020603050405020304" pitchFamily="18" charset="0"/>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n-NO"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Jennifer,</a:t>
                      </a:r>
                    </a:p>
                    <a:p>
                      <a:r>
                        <a:rPr lang="nn-NO"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Nick, Curet,</a:t>
                      </a:r>
                    </a:p>
                    <a:p>
                      <a:r>
                        <a:rPr lang="nn-NO"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Erik, Engeberg</a:t>
                      </a:r>
                      <a:endParaRPr lang="en-IN" sz="2200" dirty="0">
                        <a:solidFill>
                          <a:schemeClr val="tx2">
                            <a:lumMod val="50000"/>
                          </a:schemeClr>
                        </a:solidFill>
                        <a:latin typeface="Times New Roman" panose="02020603050405020304" pitchFamily="18" charset="0"/>
                        <a:cs typeface="Times New Roman" panose="02020603050405020304" pitchFamily="18" charset="0"/>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b="0" i="0" u="none" strike="noStrike" baseline="0" dirty="0">
                          <a:solidFill>
                            <a:schemeClr val="tx2">
                              <a:lumMod val="50000"/>
                            </a:schemeClr>
                          </a:solidFill>
                          <a:latin typeface="Times New Roman"/>
                          <a:ea typeface="+mn-ea"/>
                          <a:cs typeface="Times New Roman"/>
                        </a:rPr>
                        <a:t>Bioinspiration &amp; Biomimetics</a:t>
                      </a:r>
                      <a:endParaRPr lang="en-IN" sz="2200" b="0" i="0" u="none" strike="noStrike" baseline="0" dirty="0">
                        <a:solidFill>
                          <a:schemeClr val="tx2">
                            <a:lumMod val="50000"/>
                          </a:schemeClr>
                        </a:solidFill>
                        <a:latin typeface="Times New Roman"/>
                        <a:ea typeface="+mn-ea"/>
                        <a:cs typeface="Times New Roman"/>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0" indent="-342900" algn="just">
                        <a:buFont typeface="Arial"/>
                        <a:buChar char="•"/>
                      </a:pPr>
                      <a:r>
                        <a:rPr lang="en-US" sz="2200" b="0" i="0" u="none" strike="noStrike" baseline="0" dirty="0">
                          <a:solidFill>
                            <a:schemeClr val="tx2">
                              <a:lumMod val="50000"/>
                            </a:schemeClr>
                          </a:solidFill>
                          <a:latin typeface="Times New Roman"/>
                          <a:ea typeface="+mn-ea"/>
                          <a:cs typeface="Times New Roman"/>
                        </a:rPr>
                        <a:t>Unique soft robotic </a:t>
                      </a:r>
                      <a:r>
                        <a:rPr lang="en-US" sz="2200" b="0" i="0" u="none" strike="noStrike" baseline="0" dirty="0" err="1">
                          <a:solidFill>
                            <a:schemeClr val="tx2">
                              <a:lumMod val="50000"/>
                            </a:schemeClr>
                          </a:solidFill>
                          <a:latin typeface="Times New Roman"/>
                          <a:ea typeface="+mn-ea"/>
                          <a:cs typeface="Times New Roman"/>
                        </a:rPr>
                        <a:t>jellyfsh</a:t>
                      </a:r>
                      <a:r>
                        <a:rPr lang="en-US" sz="2200" b="0" i="0" u="none" strike="noStrike" baseline="0" dirty="0">
                          <a:solidFill>
                            <a:schemeClr val="tx2">
                              <a:lumMod val="50000"/>
                            </a:schemeClr>
                          </a:solidFill>
                          <a:latin typeface="Times New Roman"/>
                          <a:ea typeface="+mn-ea"/>
                          <a:cs typeface="Times New Roman"/>
                        </a:rPr>
                        <a:t> with eight pneumatic network tentacle actuators extending radially from their centers.</a:t>
                      </a:r>
                    </a:p>
                    <a:p>
                      <a:pPr marL="342900" lvl="0" indent="-342900" algn="just">
                        <a:buFont typeface="Arial"/>
                        <a:buChar char="•"/>
                      </a:pPr>
                      <a:r>
                        <a:rPr lang="en-US" sz="2200" b="0" i="0" u="none" strike="noStrike" baseline="0" dirty="0">
                          <a:solidFill>
                            <a:schemeClr val="tx2">
                              <a:lumMod val="50000"/>
                            </a:schemeClr>
                          </a:solidFill>
                          <a:latin typeface="Times New Roman"/>
                          <a:ea typeface="+mn-ea"/>
                          <a:cs typeface="Times New Roman"/>
                        </a:rPr>
                        <a:t>Manufactured with a different composition of body and tentacle actuator Shore hardness. </a:t>
                      </a:r>
                    </a:p>
                    <a:p>
                      <a:pPr marL="342900" lvl="0" indent="-342900" algn="just">
                        <a:buFont typeface="Arial"/>
                        <a:buChar char="•"/>
                      </a:pPr>
                      <a:r>
                        <a:rPr lang="en-US" sz="2200" b="0" i="0" u="none" strike="noStrike" baseline="0" dirty="0">
                          <a:solidFill>
                            <a:schemeClr val="tx2">
                              <a:lumMod val="50000"/>
                            </a:schemeClr>
                          </a:solidFill>
                          <a:latin typeface="Times New Roman"/>
                          <a:ea typeface="+mn-ea"/>
                          <a:cs typeface="Times New Roman"/>
                        </a:rPr>
                        <a:t>Actuator material Shore hardness, actuation frequency, and tentacle stroke actuation amplitude significantly impacted mean thrust force generation.</a:t>
                      </a:r>
                      <a:endParaRPr lang="en-IN" sz="2200" b="0" i="0" u="none" strike="noStrike" baseline="0" dirty="0">
                        <a:solidFill>
                          <a:schemeClr val="tx2">
                            <a:lumMod val="50000"/>
                          </a:schemeClr>
                        </a:solidFill>
                        <a:latin typeface="Times New Roman"/>
                        <a:ea typeface="+mn-ea"/>
                        <a:cs typeface="Times New Roman"/>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4179997"/>
                  </a:ext>
                </a:extLst>
              </a:tr>
            </a:tbl>
          </a:graphicData>
        </a:graphic>
      </p:graphicFrame>
    </p:spTree>
    <p:extLst>
      <p:ext uri="{BB962C8B-B14F-4D97-AF65-F5344CB8AC3E}">
        <p14:creationId xmlns:p14="http://schemas.microsoft.com/office/powerpoint/2010/main" val="1151167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5" name="Google Shape;95;p2">
            <a:extLst>
              <a:ext uri="{FF2B5EF4-FFF2-40B4-BE49-F238E27FC236}">
                <a16:creationId xmlns:a16="http://schemas.microsoft.com/office/drawing/2014/main" id="{F631A2F5-E52C-9A5A-6DEA-D582F410E034}"/>
              </a:ext>
            </a:extLst>
          </p:cNvPr>
          <p:cNvSpPr txBox="1">
            <a:spLocks noGrp="1"/>
          </p:cNvSpPr>
          <p:nvPr>
            <p:ph type="title"/>
          </p:nvPr>
        </p:nvSpPr>
        <p:spPr>
          <a:xfrm>
            <a:off x="3089275" y="504893"/>
            <a:ext cx="6013450" cy="779924"/>
          </a:xfrm>
          <a:prstGeom prst="rect">
            <a:avLst/>
          </a:prstGeom>
          <a:noFill/>
          <a:ln>
            <a:noFill/>
          </a:ln>
        </p:spPr>
        <p:txBody>
          <a:bodyPr spcFirstLastPara="1" wrap="square" lIns="91425" tIns="45700" rIns="91425" bIns="45700" anchor="b" anchorCtr="0">
            <a:noAutofit/>
          </a:bodyPr>
          <a:lstStyle/>
          <a:p>
            <a:pPr algn="ctr" rtl="0">
              <a:lnSpc>
                <a:spcPct val="150000"/>
              </a:lnSpc>
              <a:buClr>
                <a:schemeClr val="dk1"/>
              </a:buClr>
              <a:buSzPct val="100000"/>
            </a:pPr>
            <a:r>
              <a:rPr lang="en-IN" sz="3200" kern="0" dirty="0">
                <a:latin typeface="Times New Roman" panose="02020603050405020304" pitchFamily="18" charset="0"/>
                <a:ea typeface="Times New Roman"/>
                <a:cs typeface="Times New Roman" panose="02020603050405020304" pitchFamily="18" charset="0"/>
                <a:sym typeface="Times New Roman"/>
              </a:rPr>
              <a:t>MOTIVATION</a:t>
            </a:r>
            <a:endParaRPr lang="en-IN" sz="3200" kern="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D1CADB1-1C4E-AAD8-D3E1-251519E219D2}"/>
              </a:ext>
            </a:extLst>
          </p:cNvPr>
          <p:cNvSpPr txBox="1"/>
          <p:nvPr/>
        </p:nvSpPr>
        <p:spPr>
          <a:xfrm>
            <a:off x="812800" y="1573928"/>
            <a:ext cx="10490200" cy="257070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Robots are fascinating human inventions that are capable of carrying out a complex series of actions automatically.</a:t>
            </a:r>
          </a:p>
          <a:p>
            <a:pPr marL="285750" indent="-285750" algn="just">
              <a:lnSpc>
                <a:spcPct val="150000"/>
              </a:lnSpc>
              <a:buFont typeface="Arial" panose="020B0604020202020204" pitchFamily="34"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Being an interdisciplinary field, it helps to analyze the use of electronics practically in a different field.</a:t>
            </a:r>
          </a:p>
          <a:p>
            <a:pPr marL="285750" indent="-285750" algn="just">
              <a:lnSpc>
                <a:spcPct val="150000"/>
              </a:lnSpc>
              <a:buFont typeface="Arial" panose="020B0604020202020204" pitchFamily="34"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Helps in learning the latest innovative technologies.</a:t>
            </a:r>
            <a:endParaRPr lang="en-IN" sz="2200"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4751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5" name="Google Shape;95;p2">
            <a:extLst>
              <a:ext uri="{FF2B5EF4-FFF2-40B4-BE49-F238E27FC236}">
                <a16:creationId xmlns:a16="http://schemas.microsoft.com/office/drawing/2014/main" id="{F631A2F5-E52C-9A5A-6DEA-D582F410E034}"/>
              </a:ext>
            </a:extLst>
          </p:cNvPr>
          <p:cNvSpPr txBox="1">
            <a:spLocks noGrp="1"/>
          </p:cNvSpPr>
          <p:nvPr>
            <p:ph type="title"/>
          </p:nvPr>
        </p:nvSpPr>
        <p:spPr>
          <a:xfrm>
            <a:off x="3089275" y="436003"/>
            <a:ext cx="6013450" cy="779924"/>
          </a:xfrm>
          <a:prstGeom prst="rect">
            <a:avLst/>
          </a:prstGeom>
          <a:noFill/>
          <a:ln>
            <a:noFill/>
          </a:ln>
        </p:spPr>
        <p:txBody>
          <a:bodyPr spcFirstLastPara="1" wrap="square" lIns="91425" tIns="45700" rIns="91425" bIns="45700" anchor="b" anchorCtr="0">
            <a:noAutofit/>
          </a:bodyPr>
          <a:lstStyle/>
          <a:p>
            <a:pPr algn="ctr" rtl="0">
              <a:lnSpc>
                <a:spcPct val="150000"/>
              </a:lnSpc>
              <a:buClr>
                <a:schemeClr val="dk1"/>
              </a:buClr>
              <a:buSzPct val="100000"/>
            </a:pPr>
            <a:r>
              <a:rPr lang="en-IN" sz="3200" kern="0" dirty="0">
                <a:latin typeface="Times New Roman" panose="02020603050405020304" pitchFamily="18" charset="0"/>
                <a:ea typeface="Times New Roman"/>
                <a:cs typeface="Times New Roman" panose="02020603050405020304" pitchFamily="18" charset="0"/>
                <a:sym typeface="Times New Roman"/>
              </a:rPr>
              <a:t>OBJECTIVES</a:t>
            </a:r>
            <a:endParaRPr lang="en-IN" sz="3200" kern="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B9C4341-3DED-8FFA-DCC3-D80F5D270B65}"/>
              </a:ext>
            </a:extLst>
          </p:cNvPr>
          <p:cNvSpPr txBox="1"/>
          <p:nvPr/>
        </p:nvSpPr>
        <p:spPr>
          <a:xfrm>
            <a:off x="914854" y="1436148"/>
            <a:ext cx="10362292" cy="398570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To understand the mechatronic design of the robot</a:t>
            </a:r>
          </a:p>
          <a:p>
            <a:pPr marL="285750" indent="-285750">
              <a:lnSpc>
                <a:spcPct val="150000"/>
              </a:lnSpc>
              <a:buFont typeface="Arial" panose="020B0604020202020204" pitchFamily="34"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To analyze the underwater movement generation capability of the robot</a:t>
            </a:r>
          </a:p>
          <a:p>
            <a:pPr marL="285750" indent="-285750">
              <a:lnSpc>
                <a:spcPct val="150000"/>
              </a:lnSpc>
              <a:buFont typeface="Arial" panose="020B0604020202020204" pitchFamily="34"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To understand the process of designing innovations through biomimicry</a:t>
            </a:r>
          </a:p>
          <a:p>
            <a:pPr marL="285750" indent="-285750">
              <a:lnSpc>
                <a:spcPct val="150000"/>
              </a:lnSpc>
              <a:buFont typeface="Arial" panose="020B0604020202020204" pitchFamily="34" charset="0"/>
              <a:buChar char="•"/>
            </a:pPr>
            <a:endParaRPr lang="en-US" sz="2200" dirty="0">
              <a:solidFill>
                <a:schemeClr val="tx2">
                  <a:lumMod val="50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sz="2200" dirty="0">
              <a:solidFill>
                <a:schemeClr val="tx2">
                  <a:lumMod val="50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sz="2200" dirty="0">
              <a:solidFill>
                <a:schemeClr val="tx2">
                  <a:lumMod val="50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sz="2200" dirty="0">
              <a:solidFill>
                <a:schemeClr val="tx2">
                  <a:lumMod val="5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200"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2282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5" name="Google Shape;95;p2">
            <a:extLst>
              <a:ext uri="{FF2B5EF4-FFF2-40B4-BE49-F238E27FC236}">
                <a16:creationId xmlns:a16="http://schemas.microsoft.com/office/drawing/2014/main" id="{F631A2F5-E52C-9A5A-6DEA-D582F410E034}"/>
              </a:ext>
            </a:extLst>
          </p:cNvPr>
          <p:cNvSpPr txBox="1">
            <a:spLocks noGrp="1"/>
          </p:cNvSpPr>
          <p:nvPr>
            <p:ph type="title"/>
          </p:nvPr>
        </p:nvSpPr>
        <p:spPr>
          <a:xfrm>
            <a:off x="3089275" y="320743"/>
            <a:ext cx="6013450" cy="779924"/>
          </a:xfrm>
          <a:prstGeom prst="rect">
            <a:avLst/>
          </a:prstGeom>
          <a:noFill/>
          <a:ln>
            <a:noFill/>
          </a:ln>
        </p:spPr>
        <p:txBody>
          <a:bodyPr spcFirstLastPara="1" wrap="square" lIns="91425" tIns="45700" rIns="91425" bIns="45700" anchor="b" anchorCtr="0">
            <a:noAutofit/>
          </a:bodyPr>
          <a:lstStyle/>
          <a:p>
            <a:pPr algn="ctr" rtl="0">
              <a:lnSpc>
                <a:spcPct val="150000"/>
              </a:lnSpc>
              <a:buClr>
                <a:schemeClr val="dk1"/>
              </a:buClr>
              <a:buSzPct val="100000"/>
            </a:pPr>
            <a:r>
              <a:rPr lang="en-IN" sz="3200" kern="0" dirty="0">
                <a:latin typeface="Times New Roman" panose="02020603050405020304" pitchFamily="18" charset="0"/>
                <a:ea typeface="Times New Roman"/>
                <a:cs typeface="Times New Roman" panose="02020603050405020304" pitchFamily="18" charset="0"/>
                <a:sym typeface="Times New Roman"/>
              </a:rPr>
              <a:t>METHODOLOGY</a:t>
            </a:r>
            <a:endParaRPr lang="en-IN" sz="3200" kern="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E5DB64B-752C-058C-F934-1F7C3317A2D8}"/>
              </a:ext>
            </a:extLst>
          </p:cNvPr>
          <p:cNvSpPr txBox="1"/>
          <p:nvPr/>
        </p:nvSpPr>
        <p:spPr>
          <a:xfrm>
            <a:off x="440419" y="1100667"/>
            <a:ext cx="7499350" cy="4602029"/>
          </a:xfrm>
          <a:prstGeom prst="rect">
            <a:avLst/>
          </a:prstGeom>
          <a:noFill/>
        </p:spPr>
        <p:txBody>
          <a:bodyPr wrap="square">
            <a:spAutoFit/>
          </a:bodyPr>
          <a:lstStyle/>
          <a:p>
            <a:pPr algn="just">
              <a:lnSpc>
                <a:spcPct val="150000"/>
              </a:lnSpc>
            </a:pPr>
            <a:r>
              <a:rPr lang="en-US" sz="2200" b="1" i="0" u="none" strike="noStrike" baseline="0" dirty="0">
                <a:solidFill>
                  <a:schemeClr val="tx2">
                    <a:lumMod val="50000"/>
                  </a:schemeClr>
                </a:solidFill>
                <a:latin typeface="Times New Roman" panose="02020603050405020304" pitchFamily="18" charset="0"/>
                <a:cs typeface="Times New Roman" panose="02020603050405020304" pitchFamily="18" charset="0"/>
              </a:rPr>
              <a:t>MECHATRONIC DESIGN OF THE ROBOTIC PENGUIN</a:t>
            </a:r>
          </a:p>
          <a:p>
            <a:pPr marL="457200" indent="-457200" algn="just">
              <a:lnSpc>
                <a:spcPct val="150000"/>
              </a:lnSpc>
              <a:buFont typeface="+mj-lt"/>
              <a:buAutoNum type="arabicPeriod"/>
            </a:pPr>
            <a:r>
              <a:rPr lang="en-US" sz="2200" b="0" i="1" u="none" strike="noStrike" baseline="0" dirty="0">
                <a:solidFill>
                  <a:schemeClr val="tx2">
                    <a:lumMod val="50000"/>
                  </a:schemeClr>
                </a:solidFill>
                <a:latin typeface="Times New Roman" panose="02020603050405020304" pitchFamily="18" charset="0"/>
                <a:cs typeface="Times New Roman" panose="02020603050405020304" pitchFamily="18" charset="0"/>
              </a:rPr>
              <a:t>Biomimetic Robotic Penguin Design</a:t>
            </a:r>
          </a:p>
          <a:p>
            <a:pPr marL="800100" lvl="1" indent="-342900" algn="just">
              <a:lnSpc>
                <a:spcPct val="150000"/>
              </a:lnSpc>
              <a:buFont typeface="Arial" panose="020B0604020202020204" pitchFamily="34"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Well-streamlined body for better hydrodynamic performance</a:t>
            </a:r>
          </a:p>
          <a:p>
            <a:pPr marL="800100" lvl="1" indent="-342900" algn="just">
              <a:lnSpc>
                <a:spcPct val="150000"/>
              </a:lnSpc>
              <a:buFont typeface="Arial" panose="020B0604020202020204" pitchFamily="34"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Divided into four parts</a:t>
            </a:r>
            <a:endParaRPr lang="en-US" sz="2200" dirty="0">
              <a:solidFill>
                <a:schemeClr val="tx2">
                  <a:lumMod val="50000"/>
                </a:schemeClr>
              </a:solidFill>
              <a:latin typeface="Times New Roman" panose="02020603050405020304" pitchFamily="18" charset="0"/>
              <a:cs typeface="Times New Roman" panose="02020603050405020304" pitchFamily="18" charset="0"/>
            </a:endParaRPr>
          </a:p>
          <a:p>
            <a:pPr marL="1371600" lvl="2" indent="-457200" algn="just">
              <a:lnSpc>
                <a:spcPct val="150000"/>
              </a:lnSpc>
              <a:buFont typeface="+mj-lt"/>
              <a:buAutoNum type="arabicPeriod"/>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Head cabinet containing a buoyancy-driven system</a:t>
            </a:r>
          </a:p>
          <a:p>
            <a:pPr marL="1371600" lvl="2" indent="-457200" algn="just">
              <a:lnSpc>
                <a:spcPct val="150000"/>
              </a:lnSpc>
              <a:buFont typeface="+mj-lt"/>
              <a:buAutoNum type="arabicPeriod"/>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Pair of wing outer cabinets</a:t>
            </a:r>
          </a:p>
          <a:p>
            <a:pPr marL="1371600" lvl="2" indent="-457200" algn="just">
              <a:lnSpc>
                <a:spcPct val="150000"/>
              </a:lnSpc>
              <a:buFont typeface="+mj-lt"/>
              <a:buAutoNum type="arabicPeriod"/>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Air lubrication cabinet</a:t>
            </a:r>
          </a:p>
          <a:p>
            <a:pPr marL="1371600" lvl="2" indent="-457200" algn="just">
              <a:lnSpc>
                <a:spcPct val="150000"/>
              </a:lnSpc>
              <a:buFont typeface="+mj-lt"/>
              <a:buAutoNum type="arabicPeriod"/>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Tail cabinet with a pair of feet</a:t>
            </a:r>
          </a:p>
        </p:txBody>
      </p:sp>
      <p:sp>
        <p:nvSpPr>
          <p:cNvPr id="2" name="TextBox 1">
            <a:extLst>
              <a:ext uri="{FF2B5EF4-FFF2-40B4-BE49-F238E27FC236}">
                <a16:creationId xmlns:a16="http://schemas.microsoft.com/office/drawing/2014/main" id="{CE13A080-C567-70F8-F068-185435AD0774}"/>
              </a:ext>
            </a:extLst>
          </p:cNvPr>
          <p:cNvSpPr txBox="1"/>
          <p:nvPr/>
        </p:nvSpPr>
        <p:spPr>
          <a:xfrm>
            <a:off x="8162472" y="5152345"/>
            <a:ext cx="3153228" cy="400110"/>
          </a:xfrm>
          <a:prstGeom prst="rect">
            <a:avLst/>
          </a:prstGeom>
          <a:noFill/>
        </p:spPr>
        <p:txBody>
          <a:bodyPr wrap="square" rtlCol="0">
            <a:spAutoFit/>
          </a:bodyPr>
          <a:lstStyle/>
          <a:p>
            <a:pPr algn="l"/>
            <a:r>
              <a:rPr lang="en-IN" sz="20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Figure </a:t>
            </a:r>
            <a:r>
              <a:rPr lang="en-IN" sz="2000" dirty="0">
                <a:solidFill>
                  <a:schemeClr val="tx2">
                    <a:lumMod val="50000"/>
                  </a:schemeClr>
                </a:solidFill>
                <a:latin typeface="Times New Roman" panose="02020603050405020304" pitchFamily="18" charset="0"/>
                <a:cs typeface="Times New Roman" panose="02020603050405020304" pitchFamily="18" charset="0"/>
              </a:rPr>
              <a:t>1</a:t>
            </a:r>
            <a:r>
              <a:rPr lang="en-IN" sz="20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 Robotic prototype</a:t>
            </a:r>
            <a:endParaRPr lang="en-IN" sz="2000"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7CCA775-61EE-D9FB-0D34-74D5B786125E}"/>
              </a:ext>
            </a:extLst>
          </p:cNvPr>
          <p:cNvPicPr>
            <a:picLocks noChangeAspect="1"/>
          </p:cNvPicPr>
          <p:nvPr/>
        </p:nvPicPr>
        <p:blipFill rotWithShape="1">
          <a:blip r:embed="rId2"/>
          <a:srcRect l="4215" t="217" r="766"/>
          <a:stretch/>
        </p:blipFill>
        <p:spPr>
          <a:xfrm>
            <a:off x="7932508" y="1109784"/>
            <a:ext cx="3572260" cy="3840673"/>
          </a:xfrm>
          <a:prstGeom prst="rect">
            <a:avLst/>
          </a:prstGeom>
        </p:spPr>
      </p:pic>
    </p:spTree>
    <p:extLst>
      <p:ext uri="{BB962C8B-B14F-4D97-AF65-F5344CB8AC3E}">
        <p14:creationId xmlns:p14="http://schemas.microsoft.com/office/powerpoint/2010/main" val="2407273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3" name="TextBox 2">
            <a:extLst>
              <a:ext uri="{FF2B5EF4-FFF2-40B4-BE49-F238E27FC236}">
                <a16:creationId xmlns:a16="http://schemas.microsoft.com/office/drawing/2014/main" id="{7E5DB64B-752C-058C-F934-1F7C3317A2D8}"/>
              </a:ext>
            </a:extLst>
          </p:cNvPr>
          <p:cNvSpPr txBox="1"/>
          <p:nvPr/>
        </p:nvSpPr>
        <p:spPr>
          <a:xfrm>
            <a:off x="507999" y="478367"/>
            <a:ext cx="10492013" cy="6125523"/>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Wings: 2-DOF movement capability </a:t>
            </a:r>
          </a:p>
          <a:p>
            <a:pPr marL="914400" lvl="1" indent="-457200" algn="just">
              <a:lnSpc>
                <a:spcPct val="150000"/>
              </a:lnSpc>
              <a:buFont typeface="+mj-lt"/>
              <a:buAutoNum type="arabicPeriod"/>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Heaving motion </a:t>
            </a:r>
          </a:p>
          <a:p>
            <a:pPr marL="1371600" lvl="2" indent="-457200" algn="just">
              <a:lnSpc>
                <a:spcPct val="150000"/>
              </a:lnSpc>
              <a:buFont typeface="Times New Roman" panose="02020603050405020304" pitchFamily="18"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Direct current (dc) motor</a:t>
            </a:r>
          </a:p>
          <a:p>
            <a:pPr marL="914400" lvl="1" indent="-457200" algn="just">
              <a:lnSpc>
                <a:spcPct val="150000"/>
              </a:lnSpc>
              <a:buFont typeface="+mj-lt"/>
              <a:buAutoNum type="arabicPeriod"/>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Pitching motion </a:t>
            </a:r>
          </a:p>
          <a:p>
            <a:pPr marL="1371600" lvl="2" indent="-457200" algn="just">
              <a:lnSpc>
                <a:spcPct val="150000"/>
              </a:lnSpc>
              <a:buFont typeface="Times New Roman" panose="02020603050405020304" pitchFamily="18"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Digital servomotor</a:t>
            </a:r>
          </a:p>
          <a:p>
            <a:pPr marL="342900" indent="-342900" algn="just">
              <a:lnSpc>
                <a:spcPct val="150000"/>
              </a:lnSpc>
              <a:buFont typeface="Arial" panose="020B0604020202020204" pitchFamily="34"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Buoyancy-driven System to realize ascending and diving </a:t>
            </a:r>
          </a:p>
          <a:p>
            <a:pPr algn="just">
              <a:lnSpc>
                <a:spcPct val="150000"/>
              </a:lnSpc>
            </a:pPr>
            <a:r>
              <a:rPr lang="en-US" sz="2200" dirty="0">
                <a:solidFill>
                  <a:schemeClr val="tx2">
                    <a:lumMod val="50000"/>
                  </a:schemeClr>
                </a:solidFill>
                <a:latin typeface="Times New Roman" panose="02020603050405020304" pitchFamily="18" charset="0"/>
                <a:cs typeface="Times New Roman" panose="02020603050405020304" pitchFamily="18" charset="0"/>
              </a:rPr>
              <a:t>     </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motion</a:t>
            </a:r>
          </a:p>
          <a:p>
            <a:pPr marL="800100" lvl="1" indent="-342900" algn="just">
              <a:lnSpc>
                <a:spcPct val="150000"/>
              </a:lnSpc>
              <a:buFont typeface="Times New Roman" panose="02020603050405020304" pitchFamily="18"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Water Injector </a:t>
            </a:r>
          </a:p>
          <a:p>
            <a:pPr marL="800100" lvl="1" indent="-342900" algn="just">
              <a:lnSpc>
                <a:spcPct val="150000"/>
              </a:lnSpc>
              <a:buFont typeface="Times New Roman" panose="02020603050405020304" pitchFamily="18"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Piston </a:t>
            </a:r>
          </a:p>
          <a:p>
            <a:pPr marL="342900" indent="-342900" algn="just">
              <a:lnSpc>
                <a:spcPct val="150000"/>
              </a:lnSpc>
              <a:buFont typeface="Arial" panose="020B0604020202020204" pitchFamily="34"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Designed with almost complete symmetry</a:t>
            </a:r>
          </a:p>
          <a:p>
            <a:pPr marL="342900" indent="-342900" algn="just">
              <a:lnSpc>
                <a:spcPct val="150000"/>
              </a:lnSpc>
              <a:buFont typeface="Arial" panose="020B0604020202020204" pitchFamily="34"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Unique Air Lubrication System with a maximum pressure of 3 M</a:t>
            </a:r>
            <a:r>
              <a:rPr lang="en-US" sz="2200" dirty="0">
                <a:solidFill>
                  <a:schemeClr val="tx2">
                    <a:lumMod val="50000"/>
                  </a:schemeClr>
                </a:solidFill>
                <a:latin typeface="Times New Roman" panose="02020603050405020304" pitchFamily="18" charset="0"/>
                <a:cs typeface="Times New Roman" panose="02020603050405020304" pitchFamily="18" charset="0"/>
              </a:rPr>
              <a:t>P</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a</a:t>
            </a:r>
          </a:p>
          <a:p>
            <a:pPr marL="914400" lvl="1" indent="-457200" algn="just">
              <a:lnSpc>
                <a:spcPct val="150000"/>
              </a:lnSpc>
              <a:buFont typeface="+mj-lt"/>
              <a:buAutoNum type="arabicPeriod"/>
            </a:pPr>
            <a:endPar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2CB1B4C-7EA7-F32C-7302-6D95BB03B8EB}"/>
              </a:ext>
            </a:extLst>
          </p:cNvPr>
          <p:cNvSpPr txBox="1"/>
          <p:nvPr/>
        </p:nvSpPr>
        <p:spPr>
          <a:xfrm>
            <a:off x="8411036" y="4578533"/>
            <a:ext cx="3076113" cy="400110"/>
          </a:xfrm>
          <a:prstGeom prst="rect">
            <a:avLst/>
          </a:prstGeom>
          <a:noFill/>
        </p:spPr>
        <p:txBody>
          <a:bodyPr wrap="square" rtlCol="0">
            <a:spAutoFit/>
          </a:bodyPr>
          <a:lstStyle/>
          <a:p>
            <a:pPr algn="l"/>
            <a:r>
              <a:rPr lang="en-IN" sz="20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Figure 2: Conceptual design</a:t>
            </a:r>
            <a:endParaRPr lang="en-IN" sz="2000"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6B1F1CE-9BBB-1B12-883C-2EE7AF1C5EEC}"/>
              </a:ext>
            </a:extLst>
          </p:cNvPr>
          <p:cNvPicPr>
            <a:picLocks noChangeAspect="1"/>
          </p:cNvPicPr>
          <p:nvPr/>
        </p:nvPicPr>
        <p:blipFill>
          <a:blip r:embed="rId2"/>
          <a:stretch>
            <a:fillRect/>
          </a:stretch>
        </p:blipFill>
        <p:spPr>
          <a:xfrm>
            <a:off x="7645400" y="689719"/>
            <a:ext cx="4038601" cy="3791484"/>
          </a:xfrm>
          <a:prstGeom prst="rect">
            <a:avLst/>
          </a:prstGeom>
        </p:spPr>
      </p:pic>
    </p:spTree>
    <p:extLst>
      <p:ext uri="{BB962C8B-B14F-4D97-AF65-F5344CB8AC3E}">
        <p14:creationId xmlns:p14="http://schemas.microsoft.com/office/powerpoint/2010/main" val="1566464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6" name="TextBox 5">
            <a:extLst>
              <a:ext uri="{FF2B5EF4-FFF2-40B4-BE49-F238E27FC236}">
                <a16:creationId xmlns:a16="http://schemas.microsoft.com/office/drawing/2014/main" id="{B0C0DE72-AC1E-6647-86D9-F84A4B1BDA94}"/>
              </a:ext>
            </a:extLst>
          </p:cNvPr>
          <p:cNvSpPr txBox="1"/>
          <p:nvPr/>
        </p:nvSpPr>
        <p:spPr>
          <a:xfrm>
            <a:off x="679450" y="530179"/>
            <a:ext cx="5416550" cy="5109860"/>
          </a:xfrm>
          <a:prstGeom prst="rect">
            <a:avLst/>
          </a:prstGeom>
          <a:noFill/>
        </p:spPr>
        <p:txBody>
          <a:bodyPr wrap="square">
            <a:spAutoFit/>
          </a:bodyPr>
          <a:lstStyle/>
          <a:p>
            <a:pPr algn="just">
              <a:lnSpc>
                <a:spcPct val="150000"/>
              </a:lnSpc>
            </a:pPr>
            <a:r>
              <a:rPr lang="en-US" sz="2200" b="0" i="1" u="none" strike="noStrike" baseline="0" dirty="0">
                <a:solidFill>
                  <a:schemeClr val="tx2">
                    <a:lumMod val="50000"/>
                  </a:schemeClr>
                </a:solidFill>
                <a:latin typeface="Times New Roman" panose="02020603050405020304" pitchFamily="18" charset="0"/>
                <a:cs typeface="Times New Roman" panose="02020603050405020304" pitchFamily="18" charset="0"/>
              </a:rPr>
              <a:t>2. Construction of the Air Lubrication System</a:t>
            </a:r>
          </a:p>
          <a:p>
            <a:pPr marL="800100" lvl="1" indent="-342900" algn="just">
              <a:lnSpc>
                <a:spcPct val="150000"/>
              </a:lnSpc>
              <a:buFont typeface="Arial" panose="020B0604020202020204" pitchFamily="34" charset="0"/>
              <a:buChar char="•"/>
            </a:pP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Main Principle </a:t>
            </a:r>
          </a:p>
          <a:p>
            <a:pPr marL="1257300" lvl="2" indent="-342900" algn="just">
              <a:lnSpc>
                <a:spcPct val="150000"/>
              </a:lnSpc>
              <a:buFont typeface="Times New Roman" panose="02020603050405020304" pitchFamily="18" charset="0"/>
              <a:buChar char="▫"/>
            </a:pP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To generate stable bubbles around the body through spraying air reducing skin friction and increasing speed</a:t>
            </a:r>
            <a:endParaRPr lang="en-US" sz="2200" dirty="0">
              <a:solidFill>
                <a:schemeClr val="tx2">
                  <a:lumMod val="50000"/>
                </a:schemeClr>
              </a:solidFill>
              <a:latin typeface="Times New Roman" panose="02020603050405020304" pitchFamily="18" charset="0"/>
              <a:cs typeface="Times New Roman" panose="02020603050405020304" pitchFamily="18" charset="0"/>
            </a:endParaRPr>
          </a:p>
          <a:p>
            <a:pPr marL="800100" lvl="1" indent="-342900" algn="just">
              <a:lnSpc>
                <a:spcPct val="150000"/>
              </a:lnSpc>
              <a:buFont typeface="Arial" panose="020B0604020202020204" pitchFamily="34"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Designed near the largest cross-section of the middle and rear part</a:t>
            </a:r>
          </a:p>
          <a:p>
            <a:pPr marL="800100" lvl="1" indent="-342900" algn="just">
              <a:lnSpc>
                <a:spcPct val="150000"/>
              </a:lnSpc>
              <a:buFont typeface="Arial" panose="020B0604020202020204" pitchFamily="34" charset="0"/>
              <a:buChar char="•"/>
            </a:pP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Divided into three parts</a:t>
            </a:r>
          </a:p>
          <a:p>
            <a:pPr lvl="2" algn="just">
              <a:lnSpc>
                <a:spcPct val="150000"/>
              </a:lnSpc>
            </a:pP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1) Compressed Gas Cylinder (e)</a:t>
            </a:r>
          </a:p>
        </p:txBody>
      </p:sp>
      <p:pic>
        <p:nvPicPr>
          <p:cNvPr id="14" name="Picture 13">
            <a:extLst>
              <a:ext uri="{FF2B5EF4-FFF2-40B4-BE49-F238E27FC236}">
                <a16:creationId xmlns:a16="http://schemas.microsoft.com/office/drawing/2014/main" id="{8251E0F0-3AA8-AF2F-8587-863BFECAD062}"/>
              </a:ext>
            </a:extLst>
          </p:cNvPr>
          <p:cNvPicPr>
            <a:picLocks noChangeAspect="1"/>
          </p:cNvPicPr>
          <p:nvPr/>
        </p:nvPicPr>
        <p:blipFill>
          <a:blip r:embed="rId2"/>
          <a:stretch>
            <a:fillRect/>
          </a:stretch>
        </p:blipFill>
        <p:spPr>
          <a:xfrm>
            <a:off x="6413502" y="716282"/>
            <a:ext cx="4770404" cy="4737655"/>
          </a:xfrm>
          <a:prstGeom prst="rect">
            <a:avLst/>
          </a:prstGeom>
        </p:spPr>
      </p:pic>
      <p:sp>
        <p:nvSpPr>
          <p:cNvPr id="7" name="TextBox 6">
            <a:extLst>
              <a:ext uri="{FF2B5EF4-FFF2-40B4-BE49-F238E27FC236}">
                <a16:creationId xmlns:a16="http://schemas.microsoft.com/office/drawing/2014/main" id="{FCE6C4C8-0A9B-7507-1984-DCD9FB72427D}"/>
              </a:ext>
            </a:extLst>
          </p:cNvPr>
          <p:cNvSpPr txBox="1"/>
          <p:nvPr/>
        </p:nvSpPr>
        <p:spPr>
          <a:xfrm>
            <a:off x="6922635" y="5453937"/>
            <a:ext cx="3643765" cy="400110"/>
          </a:xfrm>
          <a:prstGeom prst="rect">
            <a:avLst/>
          </a:prstGeom>
          <a:noFill/>
        </p:spPr>
        <p:txBody>
          <a:bodyPr wrap="square">
            <a:spAutoFit/>
          </a:bodyPr>
          <a:lstStyle/>
          <a:p>
            <a:r>
              <a:rPr lang="en-IN" sz="20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Figure 3: Air Lubrication System</a:t>
            </a:r>
          </a:p>
        </p:txBody>
      </p:sp>
    </p:spTree>
    <p:extLst>
      <p:ext uri="{BB962C8B-B14F-4D97-AF65-F5344CB8AC3E}">
        <p14:creationId xmlns:p14="http://schemas.microsoft.com/office/powerpoint/2010/main" val="3830133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pic>
        <p:nvPicPr>
          <p:cNvPr id="10" name="Picture 9">
            <a:extLst>
              <a:ext uri="{FF2B5EF4-FFF2-40B4-BE49-F238E27FC236}">
                <a16:creationId xmlns:a16="http://schemas.microsoft.com/office/drawing/2014/main" id="{F976E2E2-70E9-FDA4-2A09-625E13758670}"/>
              </a:ext>
            </a:extLst>
          </p:cNvPr>
          <p:cNvPicPr>
            <a:picLocks noChangeAspect="1"/>
          </p:cNvPicPr>
          <p:nvPr/>
        </p:nvPicPr>
        <p:blipFill>
          <a:blip r:embed="rId2"/>
          <a:stretch>
            <a:fillRect/>
          </a:stretch>
        </p:blipFill>
        <p:spPr>
          <a:xfrm>
            <a:off x="6273801" y="715694"/>
            <a:ext cx="4770404" cy="4737655"/>
          </a:xfrm>
          <a:prstGeom prst="rect">
            <a:avLst/>
          </a:prstGeom>
        </p:spPr>
      </p:pic>
      <p:sp>
        <p:nvSpPr>
          <p:cNvPr id="13" name="TextBox 12">
            <a:extLst>
              <a:ext uri="{FF2B5EF4-FFF2-40B4-BE49-F238E27FC236}">
                <a16:creationId xmlns:a16="http://schemas.microsoft.com/office/drawing/2014/main" id="{AF2DFA4B-DF8F-2FBE-4212-9124B731DE7A}"/>
              </a:ext>
            </a:extLst>
          </p:cNvPr>
          <p:cNvSpPr txBox="1"/>
          <p:nvPr/>
        </p:nvSpPr>
        <p:spPr>
          <a:xfrm>
            <a:off x="700313" y="324561"/>
            <a:ext cx="5537199" cy="6125523"/>
          </a:xfrm>
          <a:prstGeom prst="rect">
            <a:avLst/>
          </a:prstGeom>
          <a:noFill/>
        </p:spPr>
        <p:txBody>
          <a:bodyPr wrap="square" rtlCol="0">
            <a:spAutoFit/>
          </a:bodyPr>
          <a:lstStyle/>
          <a:p>
            <a:pPr lvl="2" algn="just">
              <a:lnSpc>
                <a:spcPct val="150000"/>
              </a:lnSpc>
            </a:pPr>
            <a:r>
              <a:rPr lang="en-US" sz="2200" dirty="0">
                <a:solidFill>
                  <a:schemeClr val="tx2">
                    <a:lumMod val="50000"/>
                  </a:schemeClr>
                </a:solidFill>
                <a:latin typeface="Times New Roman" panose="02020603050405020304" pitchFamily="18" charset="0"/>
                <a:cs typeface="Times New Roman" panose="02020603050405020304" pitchFamily="18" charset="0"/>
              </a:rPr>
              <a:t>2</a:t>
            </a: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 Air Control Unit</a:t>
            </a:r>
          </a:p>
          <a:p>
            <a:pPr marL="1714500" lvl="3" indent="-342900" algn="just">
              <a:lnSpc>
                <a:spcPct val="150000"/>
              </a:lnSpc>
              <a:buFont typeface="Times New Roman" panose="02020603050405020304" pitchFamily="18"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Solenoid Valve (g)</a:t>
            </a:r>
          </a:p>
          <a:p>
            <a:pPr marL="1714500" lvl="3" indent="-342900" algn="just">
              <a:lnSpc>
                <a:spcPct val="150000"/>
              </a:lnSpc>
              <a:buFont typeface="Times New Roman" panose="02020603050405020304" pitchFamily="18" charset="0"/>
              <a:buChar char="▫"/>
            </a:pP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Tee Fittings (c)</a:t>
            </a:r>
          </a:p>
          <a:p>
            <a:pPr marL="1714500" lvl="3" indent="-342900" algn="just">
              <a:lnSpc>
                <a:spcPct val="150000"/>
              </a:lnSpc>
              <a:buFont typeface="Times New Roman" panose="02020603050405020304" pitchFamily="18" charset="0"/>
              <a:buChar char="▫"/>
            </a:pP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Cross Fittings (d)</a:t>
            </a:r>
          </a:p>
          <a:p>
            <a:pPr marL="1714500" lvl="3" indent="-342900" algn="just">
              <a:lnSpc>
                <a:spcPct val="150000"/>
              </a:lnSpc>
              <a:buFont typeface="Times New Roman" panose="02020603050405020304" pitchFamily="18" charset="0"/>
              <a:buChar char="▫"/>
            </a:pP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Right Angle Adapters</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 (h) </a:t>
            </a:r>
            <a:endPar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endParaRPr>
          </a:p>
          <a:p>
            <a:pPr marL="1714500" lvl="3" indent="-342900" algn="just">
              <a:lnSpc>
                <a:spcPct val="150000"/>
              </a:lnSpc>
              <a:buFont typeface="Times New Roman" panose="02020603050405020304" pitchFamily="18" charset="0"/>
              <a:buChar char="▫"/>
            </a:pP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Polyamide (PA) Pipe </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(j)</a:t>
            </a:r>
            <a:endPar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endParaRPr>
          </a:p>
          <a:p>
            <a:pPr marL="1714500" lvl="3" indent="-342900" algn="just">
              <a:lnSpc>
                <a:spcPct val="150000"/>
              </a:lnSpc>
              <a:buFont typeface="Times New Roman" panose="02020603050405020304" pitchFamily="18"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Flow Valve </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(k)</a:t>
            </a:r>
            <a:endParaRPr lang="en-US" sz="2200" dirty="0">
              <a:solidFill>
                <a:schemeClr val="tx2">
                  <a:lumMod val="50000"/>
                </a:schemeClr>
              </a:solidFill>
              <a:latin typeface="Times New Roman" panose="02020603050405020304" pitchFamily="18" charset="0"/>
              <a:cs typeface="Times New Roman" panose="02020603050405020304" pitchFamily="18" charset="0"/>
            </a:endParaRPr>
          </a:p>
          <a:p>
            <a:pPr marL="1714500" lvl="3" indent="-342900" algn="just">
              <a:lnSpc>
                <a:spcPct val="150000"/>
              </a:lnSpc>
              <a:buFont typeface="Times New Roman" panose="02020603050405020304" pitchFamily="18" charset="0"/>
              <a:buChar char="▫"/>
            </a:pP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One-way Valves </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a:t>
            </a:r>
            <a:r>
              <a:rPr lang="en-US" sz="2200" b="0" i="0" u="none" strike="noStrike" baseline="0" dirty="0" err="1">
                <a:solidFill>
                  <a:schemeClr val="tx2">
                    <a:lumMod val="50000"/>
                  </a:schemeClr>
                </a:solidFill>
                <a:latin typeface="Times New Roman" panose="02020603050405020304" pitchFamily="18" charset="0"/>
                <a:cs typeface="Times New Roman" panose="02020603050405020304" pitchFamily="18" charset="0"/>
              </a:rPr>
              <a:t>i</a:t>
            </a:r>
            <a:r>
              <a:rPr lang="en-US" sz="2200" dirty="0">
                <a:solidFill>
                  <a:schemeClr val="tx2">
                    <a:lumMod val="50000"/>
                  </a:schemeClr>
                </a:solidFill>
                <a:latin typeface="Times New Roman" panose="02020603050405020304" pitchFamily="18" charset="0"/>
                <a:cs typeface="Times New Roman" panose="02020603050405020304" pitchFamily="18" charset="0"/>
              </a:rPr>
              <a:t>)</a:t>
            </a:r>
            <a:endPar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endParaRPr>
          </a:p>
          <a:p>
            <a:pPr lvl="2" algn="just">
              <a:lnSpc>
                <a:spcPct val="150000"/>
              </a:lnSpc>
            </a:pPr>
            <a:r>
              <a:rPr lang="en-US" sz="2200" dirty="0">
                <a:solidFill>
                  <a:schemeClr val="tx2">
                    <a:lumMod val="50000"/>
                  </a:schemeClr>
                </a:solidFill>
                <a:latin typeface="Times New Roman" panose="02020603050405020304" pitchFamily="18" charset="0"/>
                <a:cs typeface="Times New Roman" panose="02020603050405020304" pitchFamily="18" charset="0"/>
              </a:rPr>
              <a:t>3) Cabinet Shell </a:t>
            </a:r>
          </a:p>
          <a:p>
            <a:pPr marL="1714500" lvl="3" indent="-342900" algn="just">
              <a:lnSpc>
                <a:spcPct val="150000"/>
              </a:lnSpc>
              <a:buFont typeface="Times New Roman" panose="02020603050405020304" pitchFamily="18"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Screwed Joint </a:t>
            </a:r>
            <a:r>
              <a:rPr lang="en-IN" sz="2200" i="0" u="none" strike="noStrike" baseline="0" dirty="0">
                <a:solidFill>
                  <a:schemeClr val="tx2">
                    <a:lumMod val="50000"/>
                  </a:schemeClr>
                </a:solidFill>
                <a:latin typeface="Times New Roman" panose="02020603050405020304" pitchFamily="18" charset="0"/>
                <a:cs typeface="Times New Roman" panose="02020603050405020304" pitchFamily="18" charset="0"/>
              </a:rPr>
              <a:t>(a)</a:t>
            </a:r>
            <a:endParaRPr lang="en-US" sz="2200" dirty="0">
              <a:solidFill>
                <a:schemeClr val="tx2">
                  <a:lumMod val="50000"/>
                </a:schemeClr>
              </a:solidFill>
              <a:latin typeface="Times New Roman" panose="02020603050405020304" pitchFamily="18" charset="0"/>
              <a:cs typeface="Times New Roman" panose="02020603050405020304" pitchFamily="18" charset="0"/>
            </a:endParaRPr>
          </a:p>
          <a:p>
            <a:pPr marL="1714500" lvl="3" indent="-342900" algn="just">
              <a:lnSpc>
                <a:spcPct val="150000"/>
              </a:lnSpc>
              <a:buFont typeface="Times New Roman" panose="02020603050405020304" pitchFamily="18"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Inclined Hole </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(b)</a:t>
            </a:r>
            <a:endParaRPr lang="en-US" sz="2200" dirty="0">
              <a:solidFill>
                <a:schemeClr val="tx2">
                  <a:lumMod val="50000"/>
                </a:schemeClr>
              </a:solidFill>
              <a:latin typeface="Times New Roman" panose="02020603050405020304" pitchFamily="18" charset="0"/>
              <a:cs typeface="Times New Roman" panose="02020603050405020304" pitchFamily="18" charset="0"/>
            </a:endParaRPr>
          </a:p>
          <a:p>
            <a:pPr marL="1714500" lvl="3" indent="-342900" algn="just">
              <a:lnSpc>
                <a:spcPct val="150000"/>
              </a:lnSpc>
              <a:buFont typeface="Times New Roman" panose="02020603050405020304" pitchFamily="18"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Cavity </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(b)</a:t>
            </a:r>
            <a:endParaRPr lang="en-US" sz="220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DC121F3-D7D3-1FEF-AEBB-E893478770C1}"/>
              </a:ext>
            </a:extLst>
          </p:cNvPr>
          <p:cNvSpPr txBox="1"/>
          <p:nvPr/>
        </p:nvSpPr>
        <p:spPr>
          <a:xfrm>
            <a:off x="7081806" y="5448151"/>
            <a:ext cx="3687794" cy="400110"/>
          </a:xfrm>
          <a:prstGeom prst="rect">
            <a:avLst/>
          </a:prstGeom>
          <a:noFill/>
        </p:spPr>
        <p:txBody>
          <a:bodyPr wrap="square">
            <a:spAutoFit/>
          </a:bodyPr>
          <a:lstStyle/>
          <a:p>
            <a:r>
              <a:rPr lang="en-IN" sz="20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Figure 3: Air Lubrication System</a:t>
            </a:r>
          </a:p>
        </p:txBody>
      </p:sp>
    </p:spTree>
    <p:extLst>
      <p:ext uri="{BB962C8B-B14F-4D97-AF65-F5344CB8AC3E}">
        <p14:creationId xmlns:p14="http://schemas.microsoft.com/office/powerpoint/2010/main" val="2687882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6" name="TextBox 5">
            <a:extLst>
              <a:ext uri="{FF2B5EF4-FFF2-40B4-BE49-F238E27FC236}">
                <a16:creationId xmlns:a16="http://schemas.microsoft.com/office/drawing/2014/main" id="{B0C0DE72-AC1E-6647-86D9-F84A4B1BDA94}"/>
              </a:ext>
            </a:extLst>
          </p:cNvPr>
          <p:cNvSpPr txBox="1"/>
          <p:nvPr/>
        </p:nvSpPr>
        <p:spPr>
          <a:xfrm>
            <a:off x="538196" y="731838"/>
            <a:ext cx="5905500" cy="4094198"/>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 Operation of the Air Lubrication System </a:t>
            </a:r>
            <a:endParaRPr lang="en-US" sz="2200" dirty="0">
              <a:solidFill>
                <a:schemeClr val="tx2">
                  <a:lumMod val="50000"/>
                </a:schemeClr>
              </a:solidFill>
              <a:latin typeface="Times New Roman" panose="02020603050405020304" pitchFamily="18" charset="0"/>
              <a:cs typeface="Times New Roman" panose="02020603050405020304" pitchFamily="18" charset="0"/>
            </a:endParaRPr>
          </a:p>
          <a:p>
            <a:pPr marL="800100" lvl="1" indent="-342900" algn="just">
              <a:lnSpc>
                <a:spcPct val="150000"/>
              </a:lnSpc>
              <a:buFont typeface="Times New Roman" panose="02020603050405020304" pitchFamily="18"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D</a:t>
            </a: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ivided into two stages</a:t>
            </a:r>
          </a:p>
          <a:p>
            <a:pPr marL="1371600" lvl="2" indent="-457200" algn="just">
              <a:lnSpc>
                <a:spcPct val="150000"/>
              </a:lnSpc>
              <a:buFont typeface="+mj-lt"/>
              <a:buAutoNum type="arabicPeriod"/>
            </a:pP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Air Storage Stage </a:t>
            </a:r>
          </a:p>
          <a:p>
            <a:pPr marL="1714500" lvl="3" indent="-342900" algn="just">
              <a:lnSpc>
                <a:spcPct val="150000"/>
              </a:lnSpc>
              <a:buFont typeface="Times New Roman" panose="02020603050405020304" pitchFamily="18" charset="0"/>
              <a:buChar char="▫"/>
            </a:pP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Needs an air compressor to pump compressed air into the cylinder. </a:t>
            </a:r>
          </a:p>
          <a:p>
            <a:pPr marL="1714500" lvl="3" indent="-342900" algn="just">
              <a:lnSpc>
                <a:spcPct val="150000"/>
              </a:lnSpc>
              <a:buFont typeface="Times New Roman" panose="02020603050405020304" pitchFamily="18" charset="0"/>
              <a:buChar char="▫"/>
            </a:pP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To</a:t>
            </a:r>
            <a:r>
              <a:rPr lang="en-US" sz="2200" dirty="0">
                <a:solidFill>
                  <a:schemeClr val="tx2">
                    <a:lumMod val="50000"/>
                  </a:schemeClr>
                </a:solidFill>
                <a:latin typeface="Times New Roman" panose="02020603050405020304" pitchFamily="18" charset="0"/>
                <a:cs typeface="Times New Roman" panose="02020603050405020304" pitchFamily="18" charset="0"/>
              </a:rPr>
              <a:t> </a:t>
            </a: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avoid air leakage, a one-way valve connects the compressed gas cylinder with air compressor. </a:t>
            </a:r>
          </a:p>
        </p:txBody>
      </p:sp>
      <p:pic>
        <p:nvPicPr>
          <p:cNvPr id="7" name="Picture 6">
            <a:extLst>
              <a:ext uri="{FF2B5EF4-FFF2-40B4-BE49-F238E27FC236}">
                <a16:creationId xmlns:a16="http://schemas.microsoft.com/office/drawing/2014/main" id="{078B30B2-5E50-F92B-2AAC-D876E8B90417}"/>
              </a:ext>
            </a:extLst>
          </p:cNvPr>
          <p:cNvPicPr>
            <a:picLocks noChangeAspect="1"/>
          </p:cNvPicPr>
          <p:nvPr/>
        </p:nvPicPr>
        <p:blipFill>
          <a:blip r:embed="rId2"/>
          <a:stretch>
            <a:fillRect/>
          </a:stretch>
        </p:blipFill>
        <p:spPr>
          <a:xfrm>
            <a:off x="6883400" y="871538"/>
            <a:ext cx="4770404" cy="4737655"/>
          </a:xfrm>
          <a:prstGeom prst="rect">
            <a:avLst/>
          </a:prstGeom>
        </p:spPr>
      </p:pic>
      <p:sp>
        <p:nvSpPr>
          <p:cNvPr id="2" name="TextBox 1">
            <a:extLst>
              <a:ext uri="{FF2B5EF4-FFF2-40B4-BE49-F238E27FC236}">
                <a16:creationId xmlns:a16="http://schemas.microsoft.com/office/drawing/2014/main" id="{55634EC9-E2F8-3598-96FA-1842F7B3F019}"/>
              </a:ext>
            </a:extLst>
          </p:cNvPr>
          <p:cNvSpPr txBox="1"/>
          <p:nvPr/>
        </p:nvSpPr>
        <p:spPr>
          <a:xfrm>
            <a:off x="7335806" y="5609193"/>
            <a:ext cx="3649694" cy="400110"/>
          </a:xfrm>
          <a:prstGeom prst="rect">
            <a:avLst/>
          </a:prstGeom>
          <a:noFill/>
        </p:spPr>
        <p:txBody>
          <a:bodyPr wrap="square">
            <a:spAutoFit/>
          </a:bodyPr>
          <a:lstStyle/>
          <a:p>
            <a:r>
              <a:rPr lang="en-IN" sz="20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Figure 3: Air Lubrication System</a:t>
            </a:r>
          </a:p>
        </p:txBody>
      </p:sp>
    </p:spTree>
    <p:extLst>
      <p:ext uri="{BB962C8B-B14F-4D97-AF65-F5344CB8AC3E}">
        <p14:creationId xmlns:p14="http://schemas.microsoft.com/office/powerpoint/2010/main" val="1087659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6" name="TextBox 5">
            <a:extLst>
              <a:ext uri="{FF2B5EF4-FFF2-40B4-BE49-F238E27FC236}">
                <a16:creationId xmlns:a16="http://schemas.microsoft.com/office/drawing/2014/main" id="{B0C0DE72-AC1E-6647-86D9-F84A4B1BDA94}"/>
              </a:ext>
            </a:extLst>
          </p:cNvPr>
          <p:cNvSpPr txBox="1"/>
          <p:nvPr/>
        </p:nvSpPr>
        <p:spPr>
          <a:xfrm>
            <a:off x="711198" y="476875"/>
            <a:ext cx="6438902" cy="5617692"/>
          </a:xfrm>
          <a:prstGeom prst="rect">
            <a:avLst/>
          </a:prstGeom>
          <a:noFill/>
        </p:spPr>
        <p:txBody>
          <a:bodyPr wrap="square">
            <a:spAutoFit/>
          </a:bodyPr>
          <a:lstStyle/>
          <a:p>
            <a:pPr algn="just">
              <a:lnSpc>
                <a:spcPct val="150000"/>
              </a:lnSpc>
            </a:pP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2.   Air Releasing Stage</a:t>
            </a:r>
          </a:p>
          <a:p>
            <a:pPr marL="800100" lvl="1" indent="-342900" algn="just">
              <a:lnSpc>
                <a:spcPct val="150000"/>
              </a:lnSpc>
              <a:buFont typeface="Times New Roman" panose="02020603050405020304" pitchFamily="18"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M</a:t>
            </a: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icrocontroller unit (MCU) sends an opening signal to the solenoid valve</a:t>
            </a:r>
            <a:r>
              <a:rPr lang="en-US" sz="2200" dirty="0">
                <a:solidFill>
                  <a:schemeClr val="tx2">
                    <a:lumMod val="50000"/>
                  </a:schemeClr>
                </a:solidFill>
                <a:latin typeface="Times New Roman" panose="02020603050405020304" pitchFamily="18" charset="0"/>
                <a:cs typeface="Times New Roman" panose="02020603050405020304" pitchFamily="18" charset="0"/>
              </a:rPr>
              <a:t>.</a:t>
            </a:r>
            <a:endPar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endParaRPr>
          </a:p>
          <a:p>
            <a:pPr marL="800100" lvl="1" indent="-342900" algn="just">
              <a:lnSpc>
                <a:spcPct val="150000"/>
              </a:lnSpc>
              <a:buFont typeface="Times New Roman" panose="02020603050405020304" pitchFamily="18"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P</a:t>
            </a: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ipeline is turned on.</a:t>
            </a:r>
          </a:p>
          <a:p>
            <a:pPr marL="800100" lvl="1" indent="-342900" algn="just">
              <a:lnSpc>
                <a:spcPct val="150000"/>
              </a:lnSpc>
              <a:buFont typeface="Times New Roman" panose="02020603050405020304" pitchFamily="18"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C</a:t>
            </a: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ompressed air in the compressed gas cylinder is delivered to the five outlets through the air control unit.</a:t>
            </a:r>
          </a:p>
          <a:p>
            <a:pPr marL="800100" lvl="1" indent="-342900" algn="just">
              <a:lnSpc>
                <a:spcPct val="150000"/>
              </a:lnSpc>
              <a:buFont typeface="Times New Roman" panose="02020603050405020304" pitchFamily="18" charset="0"/>
              <a:buChar char="▫"/>
            </a:pP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Air transits through the cavity and released from the inclined hole. </a:t>
            </a:r>
          </a:p>
          <a:p>
            <a:pPr marL="800100" lvl="1" indent="-342900" algn="just">
              <a:lnSpc>
                <a:spcPct val="150000"/>
              </a:lnSpc>
              <a:buFont typeface="Times New Roman" panose="02020603050405020304" pitchFamily="18" charset="0"/>
              <a:buChar char="▫"/>
            </a:pP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By sending a closing signal through the MCU, the pipeline will be closed immediately.</a:t>
            </a:r>
            <a:endParaRPr lang="en-IN" sz="2200"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9DAA0EA-CD29-BD07-3D04-1F3375410A5F}"/>
              </a:ext>
            </a:extLst>
          </p:cNvPr>
          <p:cNvPicPr>
            <a:picLocks noChangeAspect="1"/>
          </p:cNvPicPr>
          <p:nvPr/>
        </p:nvPicPr>
        <p:blipFill>
          <a:blip r:embed="rId2"/>
          <a:stretch>
            <a:fillRect/>
          </a:stretch>
        </p:blipFill>
        <p:spPr>
          <a:xfrm>
            <a:off x="7049991" y="916894"/>
            <a:ext cx="4770404" cy="4737655"/>
          </a:xfrm>
          <a:prstGeom prst="rect">
            <a:avLst/>
          </a:prstGeom>
        </p:spPr>
      </p:pic>
      <p:sp>
        <p:nvSpPr>
          <p:cNvPr id="3" name="TextBox 2">
            <a:extLst>
              <a:ext uri="{FF2B5EF4-FFF2-40B4-BE49-F238E27FC236}">
                <a16:creationId xmlns:a16="http://schemas.microsoft.com/office/drawing/2014/main" id="{0AC61C15-E6F0-3CBE-9B53-14B64970FAB6}"/>
              </a:ext>
            </a:extLst>
          </p:cNvPr>
          <p:cNvSpPr txBox="1"/>
          <p:nvPr/>
        </p:nvSpPr>
        <p:spPr>
          <a:xfrm>
            <a:off x="7667495" y="5654549"/>
            <a:ext cx="3660905" cy="400110"/>
          </a:xfrm>
          <a:prstGeom prst="rect">
            <a:avLst/>
          </a:prstGeom>
          <a:noFill/>
        </p:spPr>
        <p:txBody>
          <a:bodyPr wrap="square">
            <a:spAutoFit/>
          </a:bodyPr>
          <a:lstStyle/>
          <a:p>
            <a:r>
              <a:rPr lang="en-IN" sz="20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Figure 3: Air Lubrication System</a:t>
            </a:r>
          </a:p>
        </p:txBody>
      </p:sp>
    </p:spTree>
    <p:extLst>
      <p:ext uri="{BB962C8B-B14F-4D97-AF65-F5344CB8AC3E}">
        <p14:creationId xmlns:p14="http://schemas.microsoft.com/office/powerpoint/2010/main" val="2830562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pic>
        <p:nvPicPr>
          <p:cNvPr id="3" name="Picture 2">
            <a:extLst>
              <a:ext uri="{FF2B5EF4-FFF2-40B4-BE49-F238E27FC236}">
                <a16:creationId xmlns:a16="http://schemas.microsoft.com/office/drawing/2014/main" id="{23D665F4-5C07-1D01-2F3A-6A5767F02D14}"/>
              </a:ext>
            </a:extLst>
          </p:cNvPr>
          <p:cNvPicPr>
            <a:picLocks noChangeAspect="1"/>
          </p:cNvPicPr>
          <p:nvPr/>
        </p:nvPicPr>
        <p:blipFill>
          <a:blip r:embed="rId2"/>
          <a:stretch>
            <a:fillRect/>
          </a:stretch>
        </p:blipFill>
        <p:spPr>
          <a:xfrm>
            <a:off x="6622923" y="1215162"/>
            <a:ext cx="5141563" cy="3224558"/>
          </a:xfrm>
          <a:prstGeom prst="rect">
            <a:avLst/>
          </a:prstGeom>
        </p:spPr>
      </p:pic>
      <p:sp>
        <p:nvSpPr>
          <p:cNvPr id="7" name="TextBox 6">
            <a:extLst>
              <a:ext uri="{FF2B5EF4-FFF2-40B4-BE49-F238E27FC236}">
                <a16:creationId xmlns:a16="http://schemas.microsoft.com/office/drawing/2014/main" id="{2CE63442-04F3-B94E-CFAC-FA3A1F3A8D59}"/>
              </a:ext>
            </a:extLst>
          </p:cNvPr>
          <p:cNvSpPr txBox="1"/>
          <p:nvPr/>
        </p:nvSpPr>
        <p:spPr>
          <a:xfrm>
            <a:off x="427514" y="342313"/>
            <a:ext cx="6354286" cy="5447645"/>
          </a:xfrm>
          <a:prstGeom prst="rect">
            <a:avLst/>
          </a:prstGeom>
          <a:noFill/>
        </p:spPr>
        <p:txBody>
          <a:bodyPr wrap="square" rtlCol="0">
            <a:spAutoFit/>
          </a:bodyPr>
          <a:lstStyle/>
          <a:p>
            <a:pPr algn="l">
              <a:lnSpc>
                <a:spcPct val="150000"/>
              </a:lnSpc>
            </a:pPr>
            <a:r>
              <a:rPr lang="en-IN" sz="2200" b="1" dirty="0">
                <a:solidFill>
                  <a:schemeClr val="tx2">
                    <a:lumMod val="50000"/>
                  </a:schemeClr>
                </a:solidFill>
                <a:latin typeface="Times New Roman" panose="02020603050405020304" pitchFamily="18" charset="0"/>
                <a:cs typeface="Times New Roman" panose="02020603050405020304" pitchFamily="18" charset="0"/>
              </a:rPr>
              <a:t>BASIC MOTION STRATEGY</a:t>
            </a:r>
          </a:p>
          <a:p>
            <a:pPr marL="800100" lvl="1" indent="-342900" algn="just">
              <a:lnSpc>
                <a:spcPct val="150000"/>
              </a:lnSpc>
              <a:buFont typeface="Arial" panose="020B0604020202020204" pitchFamily="34"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Turning Schemes</a:t>
            </a:r>
          </a:p>
          <a:p>
            <a:pPr marL="1257300" lvl="2" indent="-342900" algn="just">
              <a:lnSpc>
                <a:spcPct val="150000"/>
              </a:lnSpc>
              <a:buFont typeface="Times New Roman" panose="02020603050405020304" pitchFamily="18"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 (S1): Both sides of the wing maintain the rectilinear mode, one side rotates </a:t>
            </a:r>
            <a:r>
              <a:rPr lang="en-US" sz="2200" b="0" i="1" u="none" strike="noStrike" baseline="0" dirty="0" err="1">
                <a:solidFill>
                  <a:schemeClr val="tx2">
                    <a:lumMod val="50000"/>
                  </a:schemeClr>
                </a:solidFill>
                <a:latin typeface="Times New Roman" panose="02020603050405020304" pitchFamily="18" charset="0"/>
                <a:cs typeface="Times New Roman" panose="02020603050405020304" pitchFamily="18" charset="0"/>
              </a:rPr>
              <a:t>δ</a:t>
            </a:r>
            <a:r>
              <a:rPr lang="en-US" sz="2400" i="1" baseline="-25000" dirty="0" err="1">
                <a:solidFill>
                  <a:schemeClr val="tx2">
                    <a:lumMod val="50000"/>
                  </a:schemeClr>
                </a:solidFill>
                <a:latin typeface="Times New Roman" panose="02020603050405020304" pitchFamily="18" charset="0"/>
                <a:cs typeface="Times New Roman" panose="02020603050405020304" pitchFamily="18" charset="0"/>
              </a:rPr>
              <a:t>θ</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 turning motion is realized by the difference in thrust on both sides. </a:t>
            </a:r>
          </a:p>
          <a:p>
            <a:pPr marL="1257300" lvl="2" indent="-342900" algn="just">
              <a:lnSpc>
                <a:spcPct val="150000"/>
              </a:lnSpc>
              <a:buFont typeface="Times New Roman" panose="02020603050405020304" pitchFamily="18"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(S2): The wing on one side rotates </a:t>
            </a:r>
            <a:r>
              <a:rPr lang="en-US" sz="2200" b="0" i="1" u="none" strike="noStrike" baseline="0" dirty="0" err="1">
                <a:solidFill>
                  <a:schemeClr val="tx2">
                    <a:lumMod val="50000"/>
                  </a:schemeClr>
                </a:solidFill>
                <a:latin typeface="Times New Roman" panose="02020603050405020304" pitchFamily="18" charset="0"/>
                <a:cs typeface="Times New Roman" panose="02020603050405020304" pitchFamily="18" charset="0"/>
              </a:rPr>
              <a:t>δ</a:t>
            </a:r>
            <a:r>
              <a:rPr lang="en-US" sz="2400" i="1" baseline="-25000" dirty="0" err="1">
                <a:solidFill>
                  <a:schemeClr val="tx2">
                    <a:lumMod val="50000"/>
                  </a:schemeClr>
                </a:solidFill>
                <a:latin typeface="Times New Roman" panose="02020603050405020304" pitchFamily="18" charset="0"/>
                <a:cs typeface="Times New Roman" panose="02020603050405020304" pitchFamily="18" charset="0"/>
              </a:rPr>
              <a:t>θ</a:t>
            </a:r>
            <a:r>
              <a:rPr lang="en-US" sz="2200" b="0" i="1" u="none" strike="noStrike" baseline="0" dirty="0">
                <a:solidFill>
                  <a:schemeClr val="tx2">
                    <a:lumMod val="50000"/>
                  </a:schemeClr>
                </a:solidFill>
                <a:latin typeface="Times New Roman" panose="02020603050405020304" pitchFamily="18" charset="0"/>
                <a:cs typeface="Times New Roman" panose="02020603050405020304" pitchFamily="18" charset="0"/>
              </a:rPr>
              <a:t> </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to remain motionless, and the other side maintains the rectilinear mode to realize turning </a:t>
            </a:r>
            <a:r>
              <a:rPr lang="en-IN"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motion.</a:t>
            </a:r>
            <a:endParaRPr lang="en-US" sz="2200" i="1" dirty="0">
              <a:solidFill>
                <a:schemeClr val="tx2">
                  <a:lumMod val="50000"/>
                </a:schemeClr>
              </a:solidFill>
              <a:latin typeface="Times New Roman" panose="02020603050405020304" pitchFamily="18"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7AEEA4CF-1DFA-1A1E-412F-FF555FC7F634}"/>
              </a:ext>
            </a:extLst>
          </p:cNvPr>
          <p:cNvSpPr txBox="1"/>
          <p:nvPr/>
        </p:nvSpPr>
        <p:spPr>
          <a:xfrm>
            <a:off x="7238384" y="4439720"/>
            <a:ext cx="4279318" cy="400110"/>
          </a:xfrm>
          <a:prstGeom prst="rect">
            <a:avLst/>
          </a:prstGeom>
          <a:noFill/>
        </p:spPr>
        <p:txBody>
          <a:bodyPr wrap="square">
            <a:spAutoFit/>
          </a:bodyPr>
          <a:lstStyle/>
          <a:p>
            <a:pPr algn="just"/>
            <a:r>
              <a:rPr lang="en-US" sz="20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Figure 5: Schematics of motion strategy</a:t>
            </a:r>
            <a:endParaRPr lang="en-IN" sz="2000" baseline="50000"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6808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5" name="Google Shape;95;p2">
            <a:extLst>
              <a:ext uri="{FF2B5EF4-FFF2-40B4-BE49-F238E27FC236}">
                <a16:creationId xmlns:a16="http://schemas.microsoft.com/office/drawing/2014/main" id="{F631A2F5-E52C-9A5A-6DEA-D582F410E034}"/>
              </a:ext>
            </a:extLst>
          </p:cNvPr>
          <p:cNvSpPr txBox="1">
            <a:spLocks noGrp="1"/>
          </p:cNvSpPr>
          <p:nvPr>
            <p:ph type="title"/>
          </p:nvPr>
        </p:nvSpPr>
        <p:spPr>
          <a:xfrm>
            <a:off x="3638550" y="320743"/>
            <a:ext cx="4914900" cy="779924"/>
          </a:xfrm>
          <a:prstGeom prst="rect">
            <a:avLst/>
          </a:prstGeom>
          <a:noFill/>
          <a:ln>
            <a:noFill/>
          </a:ln>
        </p:spPr>
        <p:txBody>
          <a:bodyPr spcFirstLastPara="1" wrap="square" lIns="91425" tIns="45700" rIns="91425" bIns="45700" anchor="b" anchorCtr="0">
            <a:noAutofit/>
          </a:bodyPr>
          <a:lstStyle/>
          <a:p>
            <a:pPr marL="0" lvl="0" indent="0" algn="ctr" rtl="0">
              <a:lnSpc>
                <a:spcPct val="150000"/>
              </a:lnSpc>
              <a:spcBef>
                <a:spcPts val="0"/>
              </a:spcBef>
              <a:spcAft>
                <a:spcPts val="0"/>
              </a:spcAft>
              <a:buClr>
                <a:srgbClr val="C00000"/>
              </a:buClr>
              <a:buSzPts val="4000"/>
              <a:buFont typeface="Times New Roman"/>
              <a:buNone/>
            </a:pPr>
            <a:r>
              <a:rPr lang="en-IN" sz="3200" b="1" dirty="0">
                <a:solidFill>
                  <a:srgbClr val="C00000"/>
                </a:solidFill>
                <a:latin typeface="Times New Roman"/>
                <a:ea typeface="Times New Roman"/>
                <a:cs typeface="Times New Roman"/>
                <a:sym typeface="Times New Roman"/>
              </a:rPr>
              <a:t>CONTENTS</a:t>
            </a:r>
            <a:endParaRPr sz="3200" dirty="0"/>
          </a:p>
        </p:txBody>
      </p:sp>
      <p:sp>
        <p:nvSpPr>
          <p:cNvPr id="9" name="Google Shape;96;p2">
            <a:extLst>
              <a:ext uri="{FF2B5EF4-FFF2-40B4-BE49-F238E27FC236}">
                <a16:creationId xmlns:a16="http://schemas.microsoft.com/office/drawing/2014/main" id="{9C024DF4-6F45-6948-EE0A-BA8A986DBAD0}"/>
              </a:ext>
            </a:extLst>
          </p:cNvPr>
          <p:cNvSpPr txBox="1">
            <a:spLocks/>
          </p:cNvSpPr>
          <p:nvPr/>
        </p:nvSpPr>
        <p:spPr>
          <a:xfrm>
            <a:off x="903102" y="1205629"/>
            <a:ext cx="7927718" cy="4877672"/>
          </a:xfrm>
          <a:prstGeom prst="rect">
            <a:avLst/>
          </a:prstGeom>
          <a:noFill/>
          <a:ln>
            <a:noFill/>
          </a:ln>
        </p:spPr>
        <p:txBody>
          <a:bodyPr spcFirstLastPara="1" wrap="square" lIns="91425" tIns="45700" rIns="91425" bIns="45700" anchor="t" anchorCtr="0">
            <a:noAutofit/>
          </a:bodyPr>
          <a:lstStyle>
            <a:lvl1pPr marL="0">
              <a:defRPr b="0" i="0">
                <a:solidFill>
                  <a:schemeClr val="tx1"/>
                </a:solidFill>
                <a:latin typeface="+mn-lt"/>
                <a:ea typeface="+mn-ea"/>
                <a:cs typeface="+mn-cs"/>
              </a:defRPr>
            </a:lvl1pPr>
            <a:lvl2pPr marL="414942">
              <a:defRPr>
                <a:latin typeface="+mn-lt"/>
                <a:ea typeface="+mn-ea"/>
                <a:cs typeface="+mn-cs"/>
              </a:defRPr>
            </a:lvl2pPr>
            <a:lvl3pPr marL="829883">
              <a:defRPr>
                <a:latin typeface="+mn-lt"/>
                <a:ea typeface="+mn-ea"/>
                <a:cs typeface="+mn-cs"/>
              </a:defRPr>
            </a:lvl3pPr>
            <a:lvl4pPr marL="1244824">
              <a:defRPr>
                <a:latin typeface="+mn-lt"/>
                <a:ea typeface="+mn-ea"/>
                <a:cs typeface="+mn-cs"/>
              </a:defRPr>
            </a:lvl4pPr>
            <a:lvl5pPr marL="1659766">
              <a:defRPr>
                <a:latin typeface="+mn-lt"/>
                <a:ea typeface="+mn-ea"/>
                <a:cs typeface="+mn-cs"/>
              </a:defRPr>
            </a:lvl5pPr>
            <a:lvl6pPr marL="2074709">
              <a:defRPr>
                <a:latin typeface="+mn-lt"/>
                <a:ea typeface="+mn-ea"/>
                <a:cs typeface="+mn-cs"/>
              </a:defRPr>
            </a:lvl6pPr>
            <a:lvl7pPr marL="2489650">
              <a:defRPr>
                <a:latin typeface="+mn-lt"/>
                <a:ea typeface="+mn-ea"/>
                <a:cs typeface="+mn-cs"/>
              </a:defRPr>
            </a:lvl7pPr>
            <a:lvl8pPr marL="2904591">
              <a:defRPr>
                <a:latin typeface="+mn-lt"/>
                <a:ea typeface="+mn-ea"/>
                <a:cs typeface="+mn-cs"/>
              </a:defRPr>
            </a:lvl8pPr>
            <a:lvl9pPr marL="3319533">
              <a:defRPr>
                <a:latin typeface="+mn-lt"/>
                <a:ea typeface="+mn-ea"/>
                <a:cs typeface="+mn-cs"/>
              </a:defRPr>
            </a:lvl9pPr>
          </a:lstStyle>
          <a:p>
            <a:pPr marL="1143000" indent="-1143000" algn="just" rtl="0">
              <a:lnSpc>
                <a:spcPct val="150000"/>
              </a:lnSpc>
              <a:buClr>
                <a:schemeClr val="dk1"/>
              </a:buClr>
              <a:buSzPct val="100000"/>
              <a:buFont typeface="Courier New" panose="02070309020205020404" pitchFamily="49" charset="0"/>
              <a:buChar char="o"/>
            </a:pPr>
            <a:r>
              <a:rPr lang="en-IN" sz="2000" kern="0" dirty="0">
                <a:solidFill>
                  <a:schemeClr val="tx2">
                    <a:lumMod val="50000"/>
                  </a:schemeClr>
                </a:solidFill>
                <a:latin typeface="Times New Roman" panose="02020603050405020304" pitchFamily="18" charset="0"/>
                <a:ea typeface="Times New Roman"/>
                <a:cs typeface="Times New Roman" panose="02020603050405020304" pitchFamily="18" charset="0"/>
                <a:sym typeface="Times New Roman"/>
              </a:rPr>
              <a:t>INTRODUCTION</a:t>
            </a:r>
            <a:endParaRPr lang="en-IN" sz="2000" kern="0" dirty="0">
              <a:solidFill>
                <a:schemeClr val="tx2">
                  <a:lumMod val="50000"/>
                </a:schemeClr>
              </a:solidFill>
              <a:latin typeface="Times New Roman" panose="02020603050405020304" pitchFamily="18" charset="0"/>
              <a:cs typeface="Times New Roman" panose="02020603050405020304" pitchFamily="18" charset="0"/>
            </a:endParaRPr>
          </a:p>
          <a:p>
            <a:pPr marL="1143000" indent="-1143000" algn="just" rtl="0">
              <a:lnSpc>
                <a:spcPct val="150000"/>
              </a:lnSpc>
              <a:buClr>
                <a:schemeClr val="dk1"/>
              </a:buClr>
              <a:buSzPct val="100000"/>
              <a:buFont typeface="Courier New" panose="02070309020205020404" pitchFamily="49" charset="0"/>
              <a:buChar char="o"/>
            </a:pPr>
            <a:r>
              <a:rPr lang="en-IN" sz="2000" kern="0" dirty="0">
                <a:solidFill>
                  <a:schemeClr val="tx2">
                    <a:lumMod val="50000"/>
                  </a:schemeClr>
                </a:solidFill>
                <a:latin typeface="Times New Roman" panose="02020603050405020304" pitchFamily="18" charset="0"/>
                <a:ea typeface="Times New Roman"/>
                <a:cs typeface="Times New Roman" panose="02020603050405020304" pitchFamily="18" charset="0"/>
                <a:sym typeface="Times New Roman"/>
              </a:rPr>
              <a:t>LITERATURE SURVEY</a:t>
            </a:r>
            <a:endParaRPr lang="en-IN" sz="2000" kern="0" dirty="0">
              <a:solidFill>
                <a:schemeClr val="tx2">
                  <a:lumMod val="50000"/>
                </a:schemeClr>
              </a:solidFill>
              <a:latin typeface="Times New Roman" panose="02020603050405020304" pitchFamily="18" charset="0"/>
              <a:cs typeface="Times New Roman" panose="02020603050405020304" pitchFamily="18" charset="0"/>
            </a:endParaRPr>
          </a:p>
          <a:p>
            <a:pPr marL="1143000" indent="-1143000" algn="just" rtl="0">
              <a:lnSpc>
                <a:spcPct val="150000"/>
              </a:lnSpc>
              <a:buClr>
                <a:schemeClr val="dk1"/>
              </a:buClr>
              <a:buSzPct val="100000"/>
              <a:buFont typeface="Courier New" panose="02070309020205020404" pitchFamily="49" charset="0"/>
              <a:buChar char="o"/>
            </a:pPr>
            <a:r>
              <a:rPr lang="en-IN" sz="2000" kern="0" dirty="0">
                <a:solidFill>
                  <a:schemeClr val="tx2">
                    <a:lumMod val="50000"/>
                  </a:schemeClr>
                </a:solidFill>
                <a:latin typeface="Times New Roman" panose="02020603050405020304" pitchFamily="18" charset="0"/>
                <a:ea typeface="Times New Roman"/>
                <a:cs typeface="Times New Roman" panose="02020603050405020304" pitchFamily="18" charset="0"/>
                <a:sym typeface="Times New Roman"/>
              </a:rPr>
              <a:t>MOTIVATION</a:t>
            </a:r>
            <a:endParaRPr lang="en-IN" sz="2000" kern="0" dirty="0">
              <a:solidFill>
                <a:schemeClr val="tx2">
                  <a:lumMod val="50000"/>
                </a:schemeClr>
              </a:solidFill>
              <a:latin typeface="Times New Roman" panose="02020603050405020304" pitchFamily="18" charset="0"/>
              <a:cs typeface="Times New Roman" panose="02020603050405020304" pitchFamily="18" charset="0"/>
            </a:endParaRPr>
          </a:p>
          <a:p>
            <a:pPr marL="1143000" indent="-1143000" algn="just" rtl="0">
              <a:lnSpc>
                <a:spcPct val="150000"/>
              </a:lnSpc>
              <a:buClr>
                <a:schemeClr val="dk1"/>
              </a:buClr>
              <a:buSzPct val="100000"/>
              <a:buFont typeface="Courier New" panose="02070309020205020404" pitchFamily="49" charset="0"/>
              <a:buChar char="o"/>
            </a:pPr>
            <a:r>
              <a:rPr lang="en-IN" sz="2000" kern="0" dirty="0">
                <a:solidFill>
                  <a:schemeClr val="tx2">
                    <a:lumMod val="50000"/>
                  </a:schemeClr>
                </a:solidFill>
                <a:latin typeface="Times New Roman" panose="02020603050405020304" pitchFamily="18" charset="0"/>
                <a:ea typeface="Times New Roman"/>
                <a:cs typeface="Times New Roman" panose="02020603050405020304" pitchFamily="18" charset="0"/>
                <a:sym typeface="Times New Roman"/>
              </a:rPr>
              <a:t>OBJECTIVES</a:t>
            </a:r>
            <a:endParaRPr lang="en-IN" sz="2000" kern="0" dirty="0">
              <a:solidFill>
                <a:schemeClr val="tx2">
                  <a:lumMod val="50000"/>
                </a:schemeClr>
              </a:solidFill>
              <a:latin typeface="Times New Roman" panose="02020603050405020304" pitchFamily="18" charset="0"/>
              <a:cs typeface="Times New Roman" panose="02020603050405020304" pitchFamily="18" charset="0"/>
            </a:endParaRPr>
          </a:p>
          <a:p>
            <a:pPr marL="1143000" indent="-1143000" algn="just" rtl="0">
              <a:lnSpc>
                <a:spcPct val="150000"/>
              </a:lnSpc>
              <a:buClr>
                <a:schemeClr val="dk1"/>
              </a:buClr>
              <a:buSzPct val="100000"/>
              <a:buFont typeface="Courier New" panose="02070309020205020404" pitchFamily="49" charset="0"/>
              <a:buChar char="o"/>
            </a:pPr>
            <a:r>
              <a:rPr lang="en-IN" sz="2000" kern="0" dirty="0">
                <a:solidFill>
                  <a:schemeClr val="tx2">
                    <a:lumMod val="50000"/>
                  </a:schemeClr>
                </a:solidFill>
                <a:latin typeface="Times New Roman" panose="02020603050405020304" pitchFamily="18" charset="0"/>
                <a:ea typeface="Times New Roman"/>
                <a:cs typeface="Times New Roman" panose="02020603050405020304" pitchFamily="18" charset="0"/>
                <a:sym typeface="Times New Roman"/>
              </a:rPr>
              <a:t>METHODOLOGY</a:t>
            </a:r>
          </a:p>
          <a:p>
            <a:pPr marL="1143000" indent="-1143000" algn="just" rtl="0">
              <a:lnSpc>
                <a:spcPct val="150000"/>
              </a:lnSpc>
              <a:buClr>
                <a:schemeClr val="dk1"/>
              </a:buClr>
              <a:buSzPct val="100000"/>
              <a:buFont typeface="Courier New" panose="02070309020205020404" pitchFamily="49" charset="0"/>
              <a:buChar char="o"/>
            </a:pPr>
            <a:r>
              <a:rPr lang="en-IN" sz="2000" kern="0" dirty="0">
                <a:solidFill>
                  <a:schemeClr val="tx2">
                    <a:lumMod val="50000"/>
                  </a:schemeClr>
                </a:solidFill>
                <a:latin typeface="Times New Roman" panose="02020603050405020304" pitchFamily="18" charset="0"/>
                <a:cs typeface="Times New Roman" panose="02020603050405020304" pitchFamily="18" charset="0"/>
                <a:sym typeface="Times New Roman"/>
              </a:rPr>
              <a:t>RESULTS</a:t>
            </a:r>
            <a:endParaRPr lang="en-IN" sz="2000" kern="0" dirty="0">
              <a:solidFill>
                <a:schemeClr val="tx2">
                  <a:lumMod val="50000"/>
                </a:schemeClr>
              </a:solidFill>
              <a:latin typeface="Times New Roman" panose="02020603050405020304" pitchFamily="18" charset="0"/>
              <a:cs typeface="Times New Roman" panose="02020603050405020304" pitchFamily="18" charset="0"/>
            </a:endParaRPr>
          </a:p>
          <a:p>
            <a:pPr marL="1143000" indent="-1143000" algn="just" rtl="0">
              <a:lnSpc>
                <a:spcPct val="150000"/>
              </a:lnSpc>
              <a:buClr>
                <a:schemeClr val="dk1"/>
              </a:buClr>
              <a:buSzPct val="100000"/>
              <a:buFont typeface="Courier New" panose="02070309020205020404" pitchFamily="49" charset="0"/>
              <a:buChar char="o"/>
            </a:pPr>
            <a:r>
              <a:rPr lang="en-IN" sz="2000" kern="0" dirty="0">
                <a:solidFill>
                  <a:schemeClr val="tx2">
                    <a:lumMod val="50000"/>
                  </a:schemeClr>
                </a:solidFill>
                <a:latin typeface="Times New Roman" panose="02020603050405020304" pitchFamily="18" charset="0"/>
                <a:ea typeface="Times New Roman"/>
                <a:cs typeface="Times New Roman" panose="02020603050405020304" pitchFamily="18" charset="0"/>
                <a:sym typeface="Times New Roman"/>
              </a:rPr>
              <a:t>APPLICATIONS</a:t>
            </a:r>
          </a:p>
          <a:p>
            <a:pPr marL="1143000" indent="-1143000" algn="just" rtl="0">
              <a:lnSpc>
                <a:spcPct val="150000"/>
              </a:lnSpc>
              <a:buClr>
                <a:schemeClr val="dk1"/>
              </a:buClr>
              <a:buSzPct val="100000"/>
              <a:buFont typeface="Courier New" panose="02070309020205020404" pitchFamily="49" charset="0"/>
              <a:buChar char="o"/>
            </a:pPr>
            <a:r>
              <a:rPr lang="en-IN" sz="2000" kern="0" dirty="0">
                <a:solidFill>
                  <a:schemeClr val="tx2">
                    <a:lumMod val="50000"/>
                  </a:schemeClr>
                </a:solidFill>
                <a:latin typeface="Times New Roman" panose="02020603050405020304" pitchFamily="18" charset="0"/>
                <a:cs typeface="Times New Roman" panose="02020603050405020304" pitchFamily="18" charset="0"/>
                <a:sym typeface="Times New Roman"/>
              </a:rPr>
              <a:t>ENVIRONMENTAL SUSAINABILITY</a:t>
            </a:r>
          </a:p>
          <a:p>
            <a:pPr marL="1143000" indent="-1143000" algn="just" rtl="0">
              <a:lnSpc>
                <a:spcPct val="150000"/>
              </a:lnSpc>
              <a:buClr>
                <a:schemeClr val="dk1"/>
              </a:buClr>
              <a:buSzPct val="100000"/>
              <a:buFont typeface="Courier New" panose="02070309020205020404" pitchFamily="49" charset="0"/>
              <a:buChar char="o"/>
            </a:pPr>
            <a:r>
              <a:rPr lang="en-IN" sz="2000" kern="0" dirty="0">
                <a:solidFill>
                  <a:schemeClr val="tx2">
                    <a:lumMod val="50000"/>
                  </a:schemeClr>
                </a:solidFill>
                <a:latin typeface="Times New Roman" panose="02020603050405020304" pitchFamily="18" charset="0"/>
                <a:cs typeface="Times New Roman" panose="02020603050405020304" pitchFamily="18" charset="0"/>
                <a:sym typeface="Times New Roman"/>
              </a:rPr>
              <a:t>SOCIETAL CONCERN</a:t>
            </a:r>
            <a:endParaRPr lang="en-IN" sz="2000" kern="0" dirty="0">
              <a:solidFill>
                <a:schemeClr val="tx2">
                  <a:lumMod val="50000"/>
                </a:schemeClr>
              </a:solidFill>
              <a:latin typeface="Times New Roman" panose="02020603050405020304" pitchFamily="18" charset="0"/>
              <a:cs typeface="Times New Roman" panose="02020603050405020304" pitchFamily="18" charset="0"/>
            </a:endParaRPr>
          </a:p>
          <a:p>
            <a:pPr marL="1143000" indent="-1143000" algn="just" rtl="0">
              <a:lnSpc>
                <a:spcPct val="150000"/>
              </a:lnSpc>
              <a:buClr>
                <a:schemeClr val="dk1"/>
              </a:buClr>
              <a:buSzPct val="100000"/>
              <a:buFont typeface="Courier New" panose="02070309020205020404" pitchFamily="49" charset="0"/>
              <a:buChar char="o"/>
            </a:pPr>
            <a:r>
              <a:rPr lang="en-IN" sz="2000" kern="0" dirty="0">
                <a:solidFill>
                  <a:schemeClr val="tx2">
                    <a:lumMod val="50000"/>
                  </a:schemeClr>
                </a:solidFill>
                <a:latin typeface="Times New Roman" panose="02020603050405020304" pitchFamily="18" charset="0"/>
                <a:ea typeface="Times New Roman"/>
                <a:cs typeface="Times New Roman" panose="02020603050405020304" pitchFamily="18" charset="0"/>
                <a:sym typeface="Times New Roman"/>
              </a:rPr>
              <a:t>CONCLUSION</a:t>
            </a:r>
            <a:endParaRPr lang="en-IN" sz="2000" kern="0" dirty="0">
              <a:solidFill>
                <a:schemeClr val="tx2">
                  <a:lumMod val="50000"/>
                </a:schemeClr>
              </a:solidFill>
              <a:latin typeface="Times New Roman" panose="02020603050405020304" pitchFamily="18" charset="0"/>
              <a:cs typeface="Times New Roman" panose="02020603050405020304" pitchFamily="18" charset="0"/>
            </a:endParaRPr>
          </a:p>
          <a:p>
            <a:pPr marL="1143000" indent="-1143000" algn="just" rtl="0">
              <a:lnSpc>
                <a:spcPct val="150000"/>
              </a:lnSpc>
              <a:buClr>
                <a:schemeClr val="dk1"/>
              </a:buClr>
              <a:buSzPct val="100000"/>
              <a:buFont typeface="Courier New" panose="02070309020205020404" pitchFamily="49" charset="0"/>
              <a:buChar char="o"/>
            </a:pPr>
            <a:r>
              <a:rPr lang="en-IN" sz="2000" kern="0" dirty="0">
                <a:solidFill>
                  <a:schemeClr val="tx2">
                    <a:lumMod val="50000"/>
                  </a:schemeClr>
                </a:solidFill>
                <a:latin typeface="Times New Roman" panose="02020603050405020304" pitchFamily="18" charset="0"/>
                <a:ea typeface="Times New Roman"/>
                <a:cs typeface="Times New Roman" panose="02020603050405020304" pitchFamily="18" charset="0"/>
                <a:sym typeface="Times New Roman"/>
              </a:rPr>
              <a:t>REFERENCES</a:t>
            </a:r>
            <a:endParaRPr lang="en-IN" sz="2000" kern="0" dirty="0">
              <a:solidFill>
                <a:schemeClr val="tx2">
                  <a:lumMod val="50000"/>
                </a:schemeClr>
              </a:solidFill>
              <a:latin typeface="Times New Roman" panose="02020603050405020304" pitchFamily="18" charset="0"/>
              <a:cs typeface="Times New Roman" panose="02020603050405020304" pitchFamily="18" charset="0"/>
            </a:endParaRPr>
          </a:p>
          <a:p>
            <a:pPr indent="-457200" algn="just" rtl="0">
              <a:lnSpc>
                <a:spcPct val="150000"/>
              </a:lnSpc>
              <a:buClr>
                <a:schemeClr val="dk1"/>
              </a:buClr>
              <a:buSzPct val="100000"/>
              <a:buFont typeface="Wingdings" pitchFamily="2" charset="2"/>
              <a:buChar char="Ø"/>
            </a:pPr>
            <a:endParaRPr lang="en-IN" sz="2200" kern="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2515256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7" name="TextBox 6">
            <a:extLst>
              <a:ext uri="{FF2B5EF4-FFF2-40B4-BE49-F238E27FC236}">
                <a16:creationId xmlns:a16="http://schemas.microsoft.com/office/drawing/2014/main" id="{3EE31C56-F59D-27E8-5B51-61D6FFC87B3A}"/>
              </a:ext>
            </a:extLst>
          </p:cNvPr>
          <p:cNvSpPr txBox="1"/>
          <p:nvPr/>
        </p:nvSpPr>
        <p:spPr>
          <a:xfrm>
            <a:off x="372978" y="880970"/>
            <a:ext cx="7806777" cy="5109860"/>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Systematic tests conducted in a 5 </a:t>
            </a:r>
            <a:r>
              <a:rPr lang="en-US" sz="2200" b="0" i="1" u="none" strike="noStrike" baseline="0" dirty="0">
                <a:solidFill>
                  <a:schemeClr val="tx2">
                    <a:lumMod val="50000"/>
                  </a:schemeClr>
                </a:solidFill>
                <a:latin typeface="Times New Roman" panose="02020603050405020304" pitchFamily="18" charset="0"/>
                <a:cs typeface="Times New Roman" panose="02020603050405020304" pitchFamily="18" charset="0"/>
              </a:rPr>
              <a:t>× </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4 </a:t>
            </a:r>
            <a:r>
              <a:rPr lang="en-US" sz="2200" b="0" i="1" u="none" strike="noStrike" baseline="0" dirty="0">
                <a:solidFill>
                  <a:schemeClr val="tx2">
                    <a:lumMod val="50000"/>
                  </a:schemeClr>
                </a:solidFill>
                <a:latin typeface="Times New Roman" panose="02020603050405020304" pitchFamily="18" charset="0"/>
                <a:cs typeface="Times New Roman" panose="02020603050405020304" pitchFamily="18" charset="0"/>
              </a:rPr>
              <a:t>× </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1.5 m</a:t>
            </a:r>
            <a:r>
              <a:rPr lang="en-US" sz="2200" dirty="0">
                <a:solidFill>
                  <a:schemeClr val="tx2">
                    <a:lumMod val="50000"/>
                  </a:schemeClr>
                </a:solidFill>
                <a:latin typeface="Times New Roman" panose="02020603050405020304" pitchFamily="18" charset="0"/>
                <a:cs typeface="Times New Roman" panose="02020603050405020304" pitchFamily="18" charset="0"/>
              </a:rPr>
              <a:t> </a:t>
            </a:r>
            <a:r>
              <a:rPr lang="en-IN"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experimental tank.</a:t>
            </a:r>
          </a:p>
          <a:p>
            <a:pPr marL="800100" lvl="1" indent="-342900" algn="just">
              <a:lnSpc>
                <a:spcPct val="150000"/>
              </a:lnSpc>
              <a:buFont typeface="+mj-lt"/>
              <a:buAutoNum type="arabicPeriod"/>
            </a:pPr>
            <a:r>
              <a:rPr lang="en-IN" sz="2200" b="0" i="1" u="none" strike="noStrike" baseline="0" dirty="0">
                <a:solidFill>
                  <a:schemeClr val="tx2">
                    <a:lumMod val="50000"/>
                  </a:schemeClr>
                </a:solidFill>
                <a:latin typeface="Times New Roman" panose="02020603050405020304" pitchFamily="18" charset="0"/>
                <a:cs typeface="Times New Roman" panose="02020603050405020304" pitchFamily="18" charset="0"/>
              </a:rPr>
              <a:t>Rectilinear Motion</a:t>
            </a:r>
          </a:p>
          <a:p>
            <a:pPr marL="1257300" lvl="2" indent="-342900" algn="just">
              <a:lnSpc>
                <a:spcPct val="150000"/>
              </a:lnSpc>
              <a:buFont typeface="Arial" panose="020B0604020202020204" pitchFamily="34"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Relationship between forward speed and:</a:t>
            </a:r>
          </a:p>
          <a:p>
            <a:pPr marL="1714500" lvl="3" indent="-342900" algn="just">
              <a:lnSpc>
                <a:spcPct val="150000"/>
              </a:lnSpc>
              <a:buFont typeface="Arial" panose="020B0604020202020204" pitchFamily="34"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Motion frequency (f)</a:t>
            </a:r>
          </a:p>
          <a:p>
            <a:pPr marL="1714500" lvl="3" indent="-342900" algn="just">
              <a:lnSpc>
                <a:spcPct val="150000"/>
              </a:lnSpc>
              <a:buFont typeface="Arial" panose="020B0604020202020204" pitchFamily="34"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Pitching amplitude (A</a:t>
            </a:r>
            <a:r>
              <a:rPr lang="en-US" sz="2200" b="0" i="0" u="none" strike="noStrike" baseline="-25000" dirty="0">
                <a:solidFill>
                  <a:schemeClr val="tx2">
                    <a:lumMod val="50000"/>
                  </a:schemeClr>
                </a:solidFill>
                <a:latin typeface="Times New Roman" panose="02020603050405020304" pitchFamily="18" charset="0"/>
                <a:cs typeface="Times New Roman" panose="02020603050405020304" pitchFamily="18" charset="0"/>
              </a:rPr>
              <a:t>p</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a:t>
            </a:r>
          </a:p>
          <a:p>
            <a:pPr marL="1714500" lvl="3" indent="-342900" algn="just">
              <a:lnSpc>
                <a:spcPct val="150000"/>
              </a:lnSpc>
              <a:buFont typeface="Arial" panose="020B0604020202020204" pitchFamily="34"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Heaving amplitude (A</a:t>
            </a:r>
            <a:r>
              <a:rPr lang="en-US" sz="2200" baseline="-25000" dirty="0">
                <a:solidFill>
                  <a:schemeClr val="tx2">
                    <a:lumMod val="50000"/>
                  </a:schemeClr>
                </a:solidFill>
                <a:latin typeface="Times New Roman" panose="02020603050405020304" pitchFamily="18" charset="0"/>
                <a:cs typeface="Times New Roman" panose="02020603050405020304" pitchFamily="18" charset="0"/>
              </a:rPr>
              <a:t>h</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a:t>
            </a:r>
          </a:p>
          <a:p>
            <a:pPr marL="1257300" lvl="2" indent="-342900" algn="just">
              <a:lnSpc>
                <a:spcPct val="150000"/>
              </a:lnSpc>
              <a:buFont typeface="Arial" panose="020B0604020202020204" pitchFamily="34"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With the increase of f, A</a:t>
            </a:r>
            <a:r>
              <a:rPr lang="en-US" sz="2200" baseline="-25000" dirty="0">
                <a:solidFill>
                  <a:schemeClr val="tx2">
                    <a:lumMod val="50000"/>
                  </a:schemeClr>
                </a:solidFill>
                <a:latin typeface="Times New Roman" panose="02020603050405020304" pitchFamily="18" charset="0"/>
                <a:cs typeface="Times New Roman" panose="02020603050405020304" pitchFamily="18" charset="0"/>
              </a:rPr>
              <a:t>p</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 A</a:t>
            </a:r>
            <a:r>
              <a:rPr lang="en-US" sz="2200" baseline="-25000" dirty="0">
                <a:solidFill>
                  <a:schemeClr val="tx2">
                    <a:lumMod val="50000"/>
                  </a:schemeClr>
                </a:solidFill>
                <a:latin typeface="Times New Roman" panose="02020603050405020304" pitchFamily="18" charset="0"/>
                <a:cs typeface="Times New Roman" panose="02020603050405020304" pitchFamily="18" charset="0"/>
              </a:rPr>
              <a:t>h</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 the forward speed is </a:t>
            </a:r>
          </a:p>
          <a:p>
            <a:pPr lvl="3" algn="just">
              <a:lnSpc>
                <a:spcPct val="150000"/>
              </a:lnSpc>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faster within the range of the parameters.</a:t>
            </a:r>
          </a:p>
          <a:p>
            <a:pPr marL="1257300" lvl="2" indent="-342900" algn="just">
              <a:lnSpc>
                <a:spcPct val="150000"/>
              </a:lnSpc>
              <a:buFont typeface="Arial" panose="020B0604020202020204" pitchFamily="34"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M</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aximum stable speed = 0.567 m/s </a:t>
            </a:r>
          </a:p>
          <a:p>
            <a:pPr lvl="2" algn="just">
              <a:lnSpc>
                <a:spcPct val="150000"/>
              </a:lnSpc>
            </a:pPr>
            <a:r>
              <a:rPr lang="en-US" sz="2200" dirty="0">
                <a:solidFill>
                  <a:schemeClr val="tx2">
                    <a:lumMod val="50000"/>
                  </a:schemeClr>
                </a:solidFill>
                <a:latin typeface="Times New Roman" panose="02020603050405020304" pitchFamily="18" charset="0"/>
                <a:cs typeface="Times New Roman" panose="02020603050405020304" pitchFamily="18" charset="0"/>
              </a:rPr>
              <a:t>     </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when </a:t>
            </a:r>
            <a:r>
              <a:rPr lang="en-US" sz="2200" b="0" i="1" u="none" strike="noStrike" baseline="0" dirty="0">
                <a:solidFill>
                  <a:schemeClr val="tx2">
                    <a:lumMod val="50000"/>
                  </a:schemeClr>
                </a:solidFill>
                <a:latin typeface="Times New Roman" panose="02020603050405020304" pitchFamily="18" charset="0"/>
                <a:cs typeface="Times New Roman" panose="02020603050405020304" pitchFamily="18" charset="0"/>
              </a:rPr>
              <a:t>ν </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 2.0 Hz, </a:t>
            </a:r>
            <a:r>
              <a:rPr lang="en-US" sz="2200" b="0" i="1" u="none" strike="noStrike" baseline="0" dirty="0" err="1">
                <a:solidFill>
                  <a:schemeClr val="tx2">
                    <a:lumMod val="50000"/>
                  </a:schemeClr>
                </a:solidFill>
                <a:latin typeface="Times New Roman" panose="02020603050405020304" pitchFamily="18" charset="0"/>
                <a:cs typeface="Times New Roman" panose="02020603050405020304" pitchFamily="18" charset="0"/>
              </a:rPr>
              <a:t>λ</a:t>
            </a:r>
            <a:r>
              <a:rPr lang="en-US" sz="2800" b="0" i="1" u="none" strike="noStrike" baseline="-25000" dirty="0" err="1">
                <a:solidFill>
                  <a:schemeClr val="tx2">
                    <a:lumMod val="50000"/>
                  </a:schemeClr>
                </a:solidFill>
                <a:latin typeface="Times New Roman" panose="02020603050405020304" pitchFamily="18" charset="0"/>
                <a:cs typeface="Times New Roman" panose="02020603050405020304" pitchFamily="18" charset="0"/>
              </a:rPr>
              <a:t>φ</a:t>
            </a:r>
            <a:r>
              <a:rPr lang="en-US" sz="2200" b="0" i="1" u="none" strike="noStrike" baseline="0" dirty="0">
                <a:solidFill>
                  <a:schemeClr val="tx2">
                    <a:lumMod val="50000"/>
                  </a:schemeClr>
                </a:solidFill>
                <a:latin typeface="Times New Roman" panose="02020603050405020304" pitchFamily="18" charset="0"/>
                <a:cs typeface="Times New Roman" panose="02020603050405020304" pitchFamily="18" charset="0"/>
              </a:rPr>
              <a:t> </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 25</a:t>
            </a:r>
            <a:r>
              <a:rPr lang="en-US" sz="2200" baseline="50000" dirty="0">
                <a:solidFill>
                  <a:schemeClr val="tx2">
                    <a:lumMod val="50000"/>
                  </a:schemeClr>
                </a:solidFill>
                <a:latin typeface="Times New Roman" panose="02020603050405020304" pitchFamily="18" charset="0"/>
                <a:cs typeface="Times New Roman" panose="02020603050405020304" pitchFamily="18" charset="0"/>
              </a:rPr>
              <a:t>◦</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 and </a:t>
            </a:r>
            <a:r>
              <a:rPr lang="en-US" sz="2200" b="0" i="1" u="none" strike="noStrike" baseline="0" dirty="0" err="1">
                <a:solidFill>
                  <a:schemeClr val="tx2">
                    <a:lumMod val="50000"/>
                  </a:schemeClr>
                </a:solidFill>
                <a:latin typeface="Times New Roman" panose="02020603050405020304" pitchFamily="18" charset="0"/>
                <a:cs typeface="Times New Roman" panose="02020603050405020304" pitchFamily="18" charset="0"/>
              </a:rPr>
              <a:t>λ</a:t>
            </a:r>
            <a:r>
              <a:rPr lang="en-US" sz="2400" b="0" i="1" u="none" strike="noStrike" baseline="-25000" dirty="0" err="1">
                <a:solidFill>
                  <a:schemeClr val="tx2">
                    <a:lumMod val="50000"/>
                  </a:schemeClr>
                </a:solidFill>
                <a:latin typeface="Times New Roman" panose="02020603050405020304" pitchFamily="18" charset="0"/>
                <a:cs typeface="Times New Roman" panose="02020603050405020304" pitchFamily="18" charset="0"/>
              </a:rPr>
              <a:t>θ</a:t>
            </a:r>
            <a:r>
              <a:rPr lang="en-US" sz="2200" b="0" i="1" u="none" strike="noStrike" baseline="0" dirty="0">
                <a:solidFill>
                  <a:schemeClr val="tx2">
                    <a:lumMod val="50000"/>
                  </a:schemeClr>
                </a:solidFill>
                <a:latin typeface="Times New Roman" panose="02020603050405020304" pitchFamily="18" charset="0"/>
                <a:cs typeface="Times New Roman" panose="02020603050405020304" pitchFamily="18" charset="0"/>
              </a:rPr>
              <a:t> </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 30</a:t>
            </a:r>
            <a:r>
              <a:rPr lang="en-US" sz="2200" baseline="50000" dirty="0">
                <a:solidFill>
                  <a:schemeClr val="tx2">
                    <a:lumMod val="50000"/>
                  </a:schemeClr>
                </a:solidFill>
                <a:latin typeface="Times New Roman" panose="02020603050405020304" pitchFamily="18" charset="0"/>
                <a:cs typeface="Times New Roman" panose="02020603050405020304" pitchFamily="18" charset="0"/>
              </a:rPr>
              <a:t>◦</a:t>
            </a:r>
            <a:endPar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EE2D019-9658-563D-C219-4B336D6BC2B4}"/>
              </a:ext>
            </a:extLst>
          </p:cNvPr>
          <p:cNvPicPr>
            <a:picLocks noChangeAspect="1"/>
          </p:cNvPicPr>
          <p:nvPr/>
        </p:nvPicPr>
        <p:blipFill rotWithShape="1">
          <a:blip r:embed="rId2"/>
          <a:srcRect l="6838"/>
          <a:stretch/>
        </p:blipFill>
        <p:spPr>
          <a:xfrm>
            <a:off x="7703992" y="1473797"/>
            <a:ext cx="3980008" cy="3214254"/>
          </a:xfrm>
          <a:prstGeom prst="rect">
            <a:avLst/>
          </a:prstGeom>
        </p:spPr>
      </p:pic>
      <p:sp>
        <p:nvSpPr>
          <p:cNvPr id="3" name="TextBox 2">
            <a:extLst>
              <a:ext uri="{FF2B5EF4-FFF2-40B4-BE49-F238E27FC236}">
                <a16:creationId xmlns:a16="http://schemas.microsoft.com/office/drawing/2014/main" id="{8B0A9230-7018-9F0C-235D-E56CF8D319E8}"/>
              </a:ext>
            </a:extLst>
          </p:cNvPr>
          <p:cNvSpPr txBox="1"/>
          <p:nvPr/>
        </p:nvSpPr>
        <p:spPr>
          <a:xfrm>
            <a:off x="7703992" y="4688051"/>
            <a:ext cx="4342679" cy="1631216"/>
          </a:xfrm>
          <a:prstGeom prst="rect">
            <a:avLst/>
          </a:prstGeom>
          <a:noFill/>
        </p:spPr>
        <p:txBody>
          <a:bodyPr wrap="square" lIns="91440" tIns="45720" rIns="91440" bIns="45720" anchor="t">
            <a:spAutoFit/>
          </a:bodyPr>
          <a:lstStyle/>
          <a:p>
            <a:pPr algn="l"/>
            <a:r>
              <a:rPr lang="en-US" sz="20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Fig</a:t>
            </a:r>
            <a:r>
              <a:rPr lang="en-US" sz="2000" dirty="0">
                <a:solidFill>
                  <a:schemeClr val="tx2">
                    <a:lumMod val="50000"/>
                  </a:schemeClr>
                </a:solidFill>
                <a:latin typeface="Times New Roman" panose="02020603050405020304" pitchFamily="18" charset="0"/>
                <a:cs typeface="Times New Roman" panose="02020603050405020304" pitchFamily="18" charset="0"/>
              </a:rPr>
              <a:t>ure 6:</a:t>
            </a:r>
            <a:r>
              <a:rPr lang="en-US" sz="20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 Comparison of forward speed for different </a:t>
            </a:r>
            <a:r>
              <a:rPr lang="en-US" sz="2000" b="0" i="1" u="none" strike="noStrike" baseline="0" dirty="0" err="1">
                <a:solidFill>
                  <a:schemeClr val="tx2">
                    <a:lumMod val="50000"/>
                  </a:schemeClr>
                </a:solidFill>
                <a:latin typeface="Times New Roman" panose="02020603050405020304" pitchFamily="18" charset="0"/>
                <a:cs typeface="Times New Roman" panose="02020603050405020304" pitchFamily="18" charset="0"/>
              </a:rPr>
              <a:t>λ</a:t>
            </a:r>
            <a:r>
              <a:rPr lang="en-US" sz="2400" b="0" i="1" u="none" strike="noStrike" baseline="-25000" dirty="0" err="1">
                <a:solidFill>
                  <a:schemeClr val="tx2">
                    <a:lumMod val="50000"/>
                  </a:schemeClr>
                </a:solidFill>
                <a:latin typeface="Times New Roman" panose="02020603050405020304" pitchFamily="18" charset="0"/>
                <a:cs typeface="Times New Roman" panose="02020603050405020304" pitchFamily="18" charset="0"/>
              </a:rPr>
              <a:t>φ</a:t>
            </a:r>
            <a:r>
              <a:rPr lang="en-US" sz="2000" b="0" i="1" u="none" strike="noStrike" baseline="0" dirty="0">
                <a:solidFill>
                  <a:schemeClr val="tx2">
                    <a:lumMod val="50000"/>
                  </a:schemeClr>
                </a:solidFill>
                <a:latin typeface="Times New Roman" panose="02020603050405020304" pitchFamily="18" charset="0"/>
                <a:cs typeface="Times New Roman" panose="02020603050405020304" pitchFamily="18" charset="0"/>
              </a:rPr>
              <a:t> </a:t>
            </a:r>
            <a:r>
              <a:rPr lang="en-US" sz="20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and </a:t>
            </a:r>
            <a:r>
              <a:rPr lang="en-US" sz="2000" b="0" i="1" u="none" strike="noStrike" baseline="0" dirty="0" err="1">
                <a:solidFill>
                  <a:schemeClr val="tx2">
                    <a:lumMod val="50000"/>
                  </a:schemeClr>
                </a:solidFill>
                <a:latin typeface="Times New Roman" panose="02020603050405020304" pitchFamily="18" charset="0"/>
                <a:cs typeface="Times New Roman" panose="02020603050405020304" pitchFamily="18" charset="0"/>
              </a:rPr>
              <a:t>λ</a:t>
            </a:r>
            <a:r>
              <a:rPr lang="en-US" b="0" i="1" u="none" strike="noStrike" baseline="-25000" dirty="0" err="1">
                <a:solidFill>
                  <a:schemeClr val="tx2">
                    <a:lumMod val="50000"/>
                  </a:schemeClr>
                </a:solidFill>
                <a:latin typeface="Times New Roman" panose="02020603050405020304" pitchFamily="18" charset="0"/>
                <a:cs typeface="Times New Roman" panose="02020603050405020304" pitchFamily="18" charset="0"/>
              </a:rPr>
              <a:t>θ</a:t>
            </a:r>
            <a:r>
              <a:rPr lang="en-US" b="0" i="1" u="none" strike="noStrike" baseline="-25000" dirty="0">
                <a:solidFill>
                  <a:schemeClr val="tx2">
                    <a:lumMod val="50000"/>
                  </a:schemeClr>
                </a:solidFill>
                <a:latin typeface="Times New Roman" panose="02020603050405020304" pitchFamily="18" charset="0"/>
                <a:cs typeface="Times New Roman" panose="02020603050405020304" pitchFamily="18" charset="0"/>
              </a:rPr>
              <a:t>  </a:t>
            </a:r>
            <a:r>
              <a:rPr lang="en-US" sz="20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at </a:t>
            </a:r>
          </a:p>
          <a:p>
            <a:pPr algn="l"/>
            <a:r>
              <a:rPr lang="en-US" sz="2000" b="0" i="1" u="none" strike="noStrike" baseline="0" dirty="0">
                <a:solidFill>
                  <a:schemeClr val="tx2">
                    <a:lumMod val="50000"/>
                  </a:schemeClr>
                </a:solidFill>
                <a:latin typeface="Times New Roman" panose="02020603050405020304" pitchFamily="18" charset="0"/>
                <a:cs typeface="Times New Roman" panose="02020603050405020304" pitchFamily="18" charset="0"/>
              </a:rPr>
              <a:t>ν </a:t>
            </a:r>
            <a:r>
              <a:rPr lang="en-US" sz="20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 0.5 Hz</a:t>
            </a:r>
            <a:endParaRPr lang="en-US" sz="2000" dirty="0">
              <a:solidFill>
                <a:schemeClr val="tx2">
                  <a:lumMod val="50000"/>
                </a:schemeClr>
              </a:solidFill>
              <a:latin typeface="Times New Roman" panose="02020603050405020304" pitchFamily="18" charset="0"/>
              <a:cs typeface="Times New Roman" panose="02020603050405020304" pitchFamily="18" charset="0"/>
            </a:endParaRPr>
          </a:p>
          <a:p>
            <a:r>
              <a:rPr lang="en-US" sz="2000" dirty="0">
                <a:solidFill>
                  <a:schemeClr val="tx2">
                    <a:lumMod val="50000"/>
                  </a:schemeClr>
                </a:solidFill>
                <a:latin typeface="Times New Roman"/>
                <a:cs typeface="Times New Roman"/>
              </a:rPr>
              <a:t>(a) Experimental</a:t>
            </a:r>
            <a:r>
              <a:rPr lang="en-US" sz="2000" b="0" i="0" u="none" strike="noStrike" baseline="0" dirty="0">
                <a:solidFill>
                  <a:schemeClr val="tx2">
                    <a:lumMod val="50000"/>
                  </a:schemeClr>
                </a:solidFill>
                <a:latin typeface="Times New Roman"/>
                <a:cs typeface="Times New Roman"/>
              </a:rPr>
              <a:t> results</a:t>
            </a:r>
            <a:endParaRPr lang="en-US" sz="2000" dirty="0">
              <a:solidFill>
                <a:schemeClr val="tx2">
                  <a:lumMod val="50000"/>
                </a:schemeClr>
              </a:solidFill>
              <a:latin typeface="Times New Roman"/>
              <a:cs typeface="Times New Roman"/>
            </a:endParaRPr>
          </a:p>
          <a:p>
            <a:pPr algn="l"/>
            <a:r>
              <a:rPr lang="en-US" sz="20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(b) Simulated </a:t>
            </a:r>
            <a:r>
              <a:rPr lang="en-IN" sz="20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results</a:t>
            </a:r>
            <a:endParaRPr lang="en-IN" sz="200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2" name="Google Shape;95;p2">
            <a:extLst>
              <a:ext uri="{FF2B5EF4-FFF2-40B4-BE49-F238E27FC236}">
                <a16:creationId xmlns:a16="http://schemas.microsoft.com/office/drawing/2014/main" id="{E42A1F74-0891-4724-E450-F29187DD46DD}"/>
              </a:ext>
            </a:extLst>
          </p:cNvPr>
          <p:cNvSpPr txBox="1">
            <a:spLocks noGrp="1"/>
          </p:cNvSpPr>
          <p:nvPr>
            <p:ph type="title"/>
          </p:nvPr>
        </p:nvSpPr>
        <p:spPr>
          <a:xfrm>
            <a:off x="3089275" y="320743"/>
            <a:ext cx="6013450" cy="779924"/>
          </a:xfrm>
          <a:prstGeom prst="rect">
            <a:avLst/>
          </a:prstGeom>
          <a:noFill/>
          <a:ln>
            <a:noFill/>
          </a:ln>
        </p:spPr>
        <p:txBody>
          <a:bodyPr spcFirstLastPara="1" wrap="square" lIns="91425" tIns="45700" rIns="91425" bIns="45700" anchor="b" anchorCtr="0">
            <a:noAutofit/>
          </a:bodyPr>
          <a:lstStyle/>
          <a:p>
            <a:pPr algn="ctr" rtl="0">
              <a:lnSpc>
                <a:spcPct val="150000"/>
              </a:lnSpc>
              <a:buClr>
                <a:schemeClr val="dk1"/>
              </a:buClr>
              <a:buSzPct val="100000"/>
            </a:pPr>
            <a:r>
              <a:rPr lang="en-IN" sz="3200" kern="0" dirty="0">
                <a:latin typeface="Times New Roman" panose="02020603050405020304" pitchFamily="18" charset="0"/>
                <a:ea typeface="Times New Roman"/>
                <a:cs typeface="Times New Roman" panose="02020603050405020304" pitchFamily="18" charset="0"/>
                <a:sym typeface="Times New Roman"/>
              </a:rPr>
              <a:t>RESULTS</a:t>
            </a:r>
            <a:endParaRPr lang="en-IN" sz="320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1244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7" name="TextBox 6">
            <a:extLst>
              <a:ext uri="{FF2B5EF4-FFF2-40B4-BE49-F238E27FC236}">
                <a16:creationId xmlns:a16="http://schemas.microsoft.com/office/drawing/2014/main" id="{3EE31C56-F59D-27E8-5B51-61D6FFC87B3A}"/>
              </a:ext>
            </a:extLst>
          </p:cNvPr>
          <p:cNvSpPr txBox="1"/>
          <p:nvPr/>
        </p:nvSpPr>
        <p:spPr>
          <a:xfrm>
            <a:off x="469900" y="467667"/>
            <a:ext cx="11620500" cy="2570704"/>
          </a:xfrm>
          <a:prstGeom prst="rect">
            <a:avLst/>
          </a:prstGeom>
          <a:noFill/>
        </p:spPr>
        <p:txBody>
          <a:bodyPr wrap="square">
            <a:spAutoFit/>
          </a:bodyPr>
          <a:lstStyle/>
          <a:p>
            <a:pPr>
              <a:lnSpc>
                <a:spcPct val="150000"/>
              </a:lnSpc>
            </a:pPr>
            <a:r>
              <a:rPr lang="en-US" sz="2200" i="1" dirty="0">
                <a:solidFill>
                  <a:schemeClr val="tx2">
                    <a:lumMod val="50000"/>
                  </a:schemeClr>
                </a:solidFill>
                <a:latin typeface="Times New Roman" panose="02020603050405020304" pitchFamily="18" charset="0"/>
                <a:cs typeface="Times New Roman" panose="02020603050405020304" pitchFamily="18" charset="0"/>
              </a:rPr>
              <a:t>2.   </a:t>
            </a:r>
            <a:r>
              <a:rPr lang="en-US" sz="2200" b="0" i="1" u="none" strike="noStrike" baseline="0" dirty="0">
                <a:solidFill>
                  <a:schemeClr val="tx2">
                    <a:lumMod val="50000"/>
                  </a:schemeClr>
                </a:solidFill>
                <a:latin typeface="Times New Roman" panose="02020603050405020304" pitchFamily="18" charset="0"/>
                <a:cs typeface="Times New Roman" panose="02020603050405020304" pitchFamily="18" charset="0"/>
              </a:rPr>
              <a:t>Vertical Motion</a:t>
            </a:r>
          </a:p>
          <a:p>
            <a:pPr marL="800100" lvl="1" indent="-342900" algn="just">
              <a:lnSpc>
                <a:spcPct val="150000"/>
              </a:lnSpc>
              <a:buFont typeface="Arial" panose="020B0604020202020204" pitchFamily="34"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M</a:t>
            </a: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aximum displacement of the piston = 0.07 m</a:t>
            </a:r>
          </a:p>
          <a:p>
            <a:pPr marL="800100" lvl="1" indent="-342900" algn="just">
              <a:lnSpc>
                <a:spcPct val="150000"/>
              </a:lnSpc>
              <a:buFont typeface="Arial" panose="020B0604020202020204" pitchFamily="34"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Y</a:t>
            </a: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ield net buoyancy range = 0.242 N</a:t>
            </a:r>
          </a:p>
          <a:p>
            <a:pPr marL="800100" lvl="1" indent="-342900" algn="just">
              <a:lnSpc>
                <a:spcPct val="150000"/>
              </a:lnSpc>
              <a:buFont typeface="Arial" panose="020B0604020202020204" pitchFamily="34" charset="0"/>
              <a:buChar char="•"/>
            </a:pP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Maximum stable vertical velocity of ascending = 0.03 m/s </a:t>
            </a:r>
          </a:p>
          <a:p>
            <a:pPr marL="800100" lvl="1" indent="-342900" algn="just">
              <a:lnSpc>
                <a:spcPct val="150000"/>
              </a:lnSpc>
              <a:buFont typeface="Arial" panose="020B0604020202020204" pitchFamily="34"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M</a:t>
            </a: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aximum stable vertical velocity of diving = 0.06 m/s</a:t>
            </a:r>
          </a:p>
        </p:txBody>
      </p:sp>
      <p:pic>
        <p:nvPicPr>
          <p:cNvPr id="3" name="Picture 2">
            <a:extLst>
              <a:ext uri="{FF2B5EF4-FFF2-40B4-BE49-F238E27FC236}">
                <a16:creationId xmlns:a16="http://schemas.microsoft.com/office/drawing/2014/main" id="{5B65079A-C2D1-0EE3-FC38-4B2EE8686EE7}"/>
              </a:ext>
            </a:extLst>
          </p:cNvPr>
          <p:cNvPicPr>
            <a:picLocks noChangeAspect="1"/>
          </p:cNvPicPr>
          <p:nvPr/>
        </p:nvPicPr>
        <p:blipFill>
          <a:blip r:embed="rId2"/>
          <a:stretch>
            <a:fillRect/>
          </a:stretch>
        </p:blipFill>
        <p:spPr>
          <a:xfrm>
            <a:off x="3790086" y="3139971"/>
            <a:ext cx="4980127" cy="2443302"/>
          </a:xfrm>
          <a:prstGeom prst="rect">
            <a:avLst/>
          </a:prstGeom>
        </p:spPr>
      </p:pic>
      <p:sp>
        <p:nvSpPr>
          <p:cNvPr id="5" name="TextBox 4">
            <a:extLst>
              <a:ext uri="{FF2B5EF4-FFF2-40B4-BE49-F238E27FC236}">
                <a16:creationId xmlns:a16="http://schemas.microsoft.com/office/drawing/2014/main" id="{D98D8CC2-86B8-020F-A785-02FFBD12DFAE}"/>
              </a:ext>
            </a:extLst>
          </p:cNvPr>
          <p:cNvSpPr txBox="1"/>
          <p:nvPr/>
        </p:nvSpPr>
        <p:spPr>
          <a:xfrm>
            <a:off x="2282394" y="5791508"/>
            <a:ext cx="8233205" cy="400110"/>
          </a:xfrm>
          <a:prstGeom prst="rect">
            <a:avLst/>
          </a:prstGeom>
          <a:noFill/>
        </p:spPr>
        <p:txBody>
          <a:bodyPr wrap="square">
            <a:spAutoFit/>
          </a:bodyPr>
          <a:lstStyle/>
          <a:p>
            <a:pPr algn="ctr"/>
            <a:r>
              <a:rPr lang="en-US" sz="20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Fig</a:t>
            </a:r>
            <a:r>
              <a:rPr lang="en-US" sz="2000" dirty="0">
                <a:solidFill>
                  <a:schemeClr val="tx2">
                    <a:lumMod val="50000"/>
                  </a:schemeClr>
                </a:solidFill>
                <a:latin typeface="Times New Roman" panose="02020603050405020304" pitchFamily="18" charset="0"/>
                <a:cs typeface="Times New Roman" panose="02020603050405020304" pitchFamily="18" charset="0"/>
              </a:rPr>
              <a:t>ure </a:t>
            </a:r>
            <a:r>
              <a:rPr lang="en-US" sz="20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7</a:t>
            </a:r>
            <a:r>
              <a:rPr lang="en-US" sz="2000" dirty="0">
                <a:solidFill>
                  <a:schemeClr val="tx2">
                    <a:lumMod val="50000"/>
                  </a:schemeClr>
                </a:solidFill>
                <a:latin typeface="Times New Roman" panose="02020603050405020304" pitchFamily="18" charset="0"/>
                <a:cs typeface="Times New Roman" panose="02020603050405020304" pitchFamily="18" charset="0"/>
              </a:rPr>
              <a:t>:</a:t>
            </a:r>
            <a:r>
              <a:rPr lang="en-US" sz="20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 Robotic penguin during ascending and diving motion</a:t>
            </a:r>
            <a:endParaRPr lang="en-IN" sz="2000"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7972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7" name="TextBox 6">
            <a:extLst>
              <a:ext uri="{FF2B5EF4-FFF2-40B4-BE49-F238E27FC236}">
                <a16:creationId xmlns:a16="http://schemas.microsoft.com/office/drawing/2014/main" id="{32CE3593-B5C3-9A82-5F16-BD8932A97DB3}"/>
              </a:ext>
            </a:extLst>
          </p:cNvPr>
          <p:cNvSpPr txBox="1"/>
          <p:nvPr/>
        </p:nvSpPr>
        <p:spPr>
          <a:xfrm>
            <a:off x="577479" y="298743"/>
            <a:ext cx="10369921" cy="3078535"/>
          </a:xfrm>
          <a:prstGeom prst="rect">
            <a:avLst/>
          </a:prstGeom>
          <a:noFill/>
        </p:spPr>
        <p:txBody>
          <a:bodyPr wrap="square">
            <a:spAutoFit/>
          </a:bodyPr>
          <a:lstStyle/>
          <a:p>
            <a:pPr algn="l">
              <a:lnSpc>
                <a:spcPct val="150000"/>
              </a:lnSpc>
            </a:pPr>
            <a:r>
              <a:rPr lang="en-IN" sz="2200" b="0" i="1" u="none" strike="noStrike" baseline="0" dirty="0">
                <a:solidFill>
                  <a:schemeClr val="tx2">
                    <a:lumMod val="50000"/>
                  </a:schemeClr>
                </a:solidFill>
                <a:latin typeface="Times New Roman" panose="02020603050405020304" pitchFamily="18" charset="0"/>
                <a:cs typeface="Times New Roman" panose="02020603050405020304" pitchFamily="18" charset="0"/>
              </a:rPr>
              <a:t>3. Turning Motion</a:t>
            </a:r>
          </a:p>
          <a:p>
            <a:pPr marL="800100" lvl="1" indent="-342900" algn="just">
              <a:lnSpc>
                <a:spcPct val="150000"/>
              </a:lnSpc>
              <a:buFont typeface="Arial" panose="020B0604020202020204" pitchFamily="34"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Two main indicators:</a:t>
            </a:r>
          </a:p>
          <a:p>
            <a:pPr marL="1257300" lvl="2" indent="-342900" algn="just">
              <a:lnSpc>
                <a:spcPct val="150000"/>
              </a:lnSpc>
              <a:buFont typeface="Times New Roman" panose="02020603050405020304" pitchFamily="18"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Angular Velocity </a:t>
            </a:r>
            <a:r>
              <a:rPr lang="en-US" sz="2200" b="0" i="1" u="none" strike="noStrike" baseline="0" dirty="0">
                <a:solidFill>
                  <a:schemeClr val="tx2">
                    <a:lumMod val="50000"/>
                  </a:schemeClr>
                </a:solidFill>
                <a:latin typeface="Times New Roman" panose="02020603050405020304" pitchFamily="18" charset="0"/>
                <a:cs typeface="Times New Roman" panose="02020603050405020304" pitchFamily="18" charset="0"/>
              </a:rPr>
              <a:t>ω </a:t>
            </a:r>
            <a:r>
              <a:rPr lang="en-US" sz="2200" dirty="0">
                <a:solidFill>
                  <a:schemeClr val="tx2">
                    <a:lumMod val="50000"/>
                  </a:schemeClr>
                </a:solidFill>
                <a:latin typeface="Times New Roman" panose="02020603050405020304" pitchFamily="18" charset="0"/>
                <a:cs typeface="Times New Roman" panose="02020603050405020304" pitchFamily="18" charset="0"/>
              </a:rPr>
              <a:t>(</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red block)</a:t>
            </a:r>
          </a:p>
          <a:p>
            <a:pPr marL="1257300" lvl="2" indent="-342900" algn="just">
              <a:lnSpc>
                <a:spcPct val="150000"/>
              </a:lnSpc>
              <a:buFont typeface="Times New Roman" panose="02020603050405020304" pitchFamily="18"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Turning Radius </a:t>
            </a:r>
            <a:r>
              <a:rPr lang="en-US" sz="2200" b="0" i="1" u="none" strike="noStrike" baseline="0" dirty="0">
                <a:solidFill>
                  <a:schemeClr val="tx2">
                    <a:lumMod val="50000"/>
                  </a:schemeClr>
                </a:solidFill>
                <a:latin typeface="Times New Roman" panose="02020603050405020304" pitchFamily="18" charset="0"/>
                <a:cs typeface="Times New Roman" panose="02020603050405020304" pitchFamily="18" charset="0"/>
              </a:rPr>
              <a:t>r </a:t>
            </a:r>
            <a:r>
              <a:rPr lang="en-US" sz="2200" b="0" u="none" strike="noStrike" baseline="0" dirty="0">
                <a:solidFill>
                  <a:schemeClr val="tx2">
                    <a:lumMod val="50000"/>
                  </a:schemeClr>
                </a:solidFill>
                <a:latin typeface="Times New Roman" panose="02020603050405020304" pitchFamily="18" charset="0"/>
                <a:cs typeface="Times New Roman" panose="02020603050405020304" pitchFamily="18" charset="0"/>
              </a:rPr>
              <a:t>(</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yellow block)</a:t>
            </a:r>
          </a:p>
          <a:p>
            <a:pPr marL="1257300" lvl="2" indent="-342900" algn="just">
              <a:lnSpc>
                <a:spcPct val="150000"/>
              </a:lnSpc>
              <a:buFont typeface="Times New Roman" panose="02020603050405020304" pitchFamily="18"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Maximum angular velocity by S1 = 72.155</a:t>
            </a:r>
            <a:r>
              <a:rPr lang="en-US" sz="2200" baseline="50000" dirty="0">
                <a:solidFill>
                  <a:schemeClr val="tx2">
                    <a:lumMod val="50000"/>
                  </a:schemeClr>
                </a:solidFill>
                <a:latin typeface="Times New Roman" panose="02020603050405020304" pitchFamily="18" charset="0"/>
                <a:cs typeface="Times New Roman" panose="02020603050405020304" pitchFamily="18" charset="0"/>
              </a:rPr>
              <a:t> ◦ </a:t>
            </a:r>
            <a:r>
              <a:rPr lang="en-US" sz="2200" dirty="0">
                <a:solidFill>
                  <a:schemeClr val="tx2">
                    <a:lumMod val="50000"/>
                  </a:schemeClr>
                </a:solidFill>
                <a:latin typeface="Times New Roman" panose="02020603050405020304" pitchFamily="18" charset="0"/>
                <a:cs typeface="Times New Roman" panose="02020603050405020304" pitchFamily="18" charset="0"/>
              </a:rPr>
              <a:t>/s  (</a:t>
            </a:r>
            <a:r>
              <a:rPr lang="en-US" sz="2200" b="0" i="1" u="none" strike="noStrike" baseline="0" dirty="0" err="1">
                <a:solidFill>
                  <a:schemeClr val="tx2">
                    <a:lumMod val="50000"/>
                  </a:schemeClr>
                </a:solidFill>
                <a:latin typeface="Times New Roman" panose="02020603050405020304" pitchFamily="18" charset="0"/>
                <a:cs typeface="Times New Roman" panose="02020603050405020304" pitchFamily="18" charset="0"/>
              </a:rPr>
              <a:t>δ</a:t>
            </a:r>
            <a:r>
              <a:rPr lang="en-US" sz="2400" i="1" baseline="-25000" dirty="0" err="1">
                <a:solidFill>
                  <a:schemeClr val="tx2">
                    <a:lumMod val="50000"/>
                  </a:schemeClr>
                </a:solidFill>
                <a:latin typeface="Times New Roman" panose="02020603050405020304" pitchFamily="18" charset="0"/>
                <a:cs typeface="Times New Roman" panose="02020603050405020304" pitchFamily="18" charset="0"/>
              </a:rPr>
              <a:t>θ</a:t>
            </a:r>
            <a:r>
              <a:rPr lang="en-US" sz="2200" dirty="0">
                <a:solidFill>
                  <a:schemeClr val="tx2">
                    <a:lumMod val="50000"/>
                  </a:schemeClr>
                </a:solidFill>
                <a:latin typeface="Times New Roman" panose="02020603050405020304" pitchFamily="18" charset="0"/>
                <a:cs typeface="Times New Roman" panose="02020603050405020304" pitchFamily="18" charset="0"/>
              </a:rPr>
              <a:t> = 60</a:t>
            </a:r>
            <a:r>
              <a:rPr lang="en-US" sz="2200" baseline="50000" dirty="0">
                <a:solidFill>
                  <a:schemeClr val="tx2">
                    <a:lumMod val="50000"/>
                  </a:schemeClr>
                </a:solidFill>
                <a:latin typeface="Times New Roman" panose="02020603050405020304" pitchFamily="18" charset="0"/>
                <a:cs typeface="Times New Roman" panose="02020603050405020304" pitchFamily="18" charset="0"/>
              </a:rPr>
              <a:t>◦</a:t>
            </a:r>
            <a:r>
              <a:rPr lang="en-US" sz="2200" dirty="0">
                <a:solidFill>
                  <a:schemeClr val="tx2">
                    <a:lumMod val="50000"/>
                  </a:schemeClr>
                </a:solidFill>
                <a:latin typeface="Times New Roman" panose="02020603050405020304" pitchFamily="18" charset="0"/>
                <a:cs typeface="Times New Roman" panose="02020603050405020304" pitchFamily="18" charset="0"/>
              </a:rPr>
              <a:t>, r = 0.14 m) </a:t>
            </a:r>
          </a:p>
          <a:p>
            <a:pPr marL="1257300" lvl="2" indent="-342900" algn="just">
              <a:lnSpc>
                <a:spcPct val="150000"/>
              </a:lnSpc>
              <a:buFont typeface="Times New Roman" panose="02020603050405020304" pitchFamily="18"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Maximum angular velocity by S2 = 72.605</a:t>
            </a:r>
            <a:r>
              <a:rPr lang="en-US" sz="2200" baseline="50000" dirty="0">
                <a:solidFill>
                  <a:schemeClr val="tx2">
                    <a:lumMod val="50000"/>
                  </a:schemeClr>
                </a:solidFill>
                <a:latin typeface="Times New Roman" panose="02020603050405020304" pitchFamily="18" charset="0"/>
                <a:cs typeface="Times New Roman" panose="02020603050405020304" pitchFamily="18" charset="0"/>
              </a:rPr>
              <a:t>◦</a:t>
            </a:r>
            <a:r>
              <a:rPr lang="en-US" sz="2200" dirty="0">
                <a:solidFill>
                  <a:schemeClr val="tx2">
                    <a:lumMod val="50000"/>
                  </a:schemeClr>
                </a:solidFill>
                <a:latin typeface="Times New Roman" panose="02020603050405020304" pitchFamily="18" charset="0"/>
                <a:cs typeface="Times New Roman" panose="02020603050405020304" pitchFamily="18" charset="0"/>
              </a:rPr>
              <a:t>/s  (</a:t>
            </a:r>
            <a:r>
              <a:rPr lang="en-US" sz="2200" b="0" i="1" u="none" strike="noStrike" baseline="0" dirty="0" err="1">
                <a:solidFill>
                  <a:schemeClr val="tx2">
                    <a:lumMod val="50000"/>
                  </a:schemeClr>
                </a:solidFill>
                <a:latin typeface="Times New Roman" panose="02020603050405020304" pitchFamily="18" charset="0"/>
                <a:cs typeface="Times New Roman" panose="02020603050405020304" pitchFamily="18" charset="0"/>
              </a:rPr>
              <a:t>δ</a:t>
            </a:r>
            <a:r>
              <a:rPr lang="en-US" sz="2400" i="1" baseline="-25000" dirty="0" err="1">
                <a:solidFill>
                  <a:schemeClr val="tx2">
                    <a:lumMod val="50000"/>
                  </a:schemeClr>
                </a:solidFill>
                <a:latin typeface="Times New Roman" panose="02020603050405020304" pitchFamily="18" charset="0"/>
                <a:cs typeface="Times New Roman" panose="02020603050405020304" pitchFamily="18" charset="0"/>
              </a:rPr>
              <a:t>θ</a:t>
            </a:r>
            <a:r>
              <a:rPr lang="en-US" sz="2200" dirty="0">
                <a:solidFill>
                  <a:schemeClr val="tx2">
                    <a:lumMod val="50000"/>
                  </a:schemeClr>
                </a:solidFill>
                <a:latin typeface="Times New Roman" panose="02020603050405020304" pitchFamily="18" charset="0"/>
                <a:cs typeface="Times New Roman" panose="02020603050405020304" pitchFamily="18" charset="0"/>
              </a:rPr>
              <a:t> = 0</a:t>
            </a:r>
            <a:r>
              <a:rPr lang="en-US" sz="2200" baseline="50000" dirty="0">
                <a:solidFill>
                  <a:schemeClr val="tx2">
                    <a:lumMod val="50000"/>
                  </a:schemeClr>
                </a:solidFill>
                <a:latin typeface="Times New Roman" panose="02020603050405020304" pitchFamily="18" charset="0"/>
                <a:cs typeface="Times New Roman" panose="02020603050405020304" pitchFamily="18" charset="0"/>
              </a:rPr>
              <a:t>◦</a:t>
            </a:r>
            <a:r>
              <a:rPr lang="en-US" sz="2200" dirty="0">
                <a:solidFill>
                  <a:schemeClr val="tx2">
                    <a:lumMod val="50000"/>
                  </a:schemeClr>
                </a:solidFill>
                <a:latin typeface="Times New Roman" panose="02020603050405020304" pitchFamily="18" charset="0"/>
                <a:cs typeface="Times New Roman" panose="02020603050405020304" pitchFamily="18" charset="0"/>
              </a:rPr>
              <a:t>, r = 0.06 m)</a:t>
            </a:r>
            <a:endPar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C915C1C-8DAF-F46C-5C72-0765F51E4E46}"/>
              </a:ext>
            </a:extLst>
          </p:cNvPr>
          <p:cNvPicPr>
            <a:picLocks noChangeAspect="1"/>
          </p:cNvPicPr>
          <p:nvPr/>
        </p:nvPicPr>
        <p:blipFill>
          <a:blip r:embed="rId2"/>
          <a:stretch>
            <a:fillRect/>
          </a:stretch>
        </p:blipFill>
        <p:spPr>
          <a:xfrm>
            <a:off x="6251442" y="3480723"/>
            <a:ext cx="4889603" cy="2328382"/>
          </a:xfrm>
          <a:prstGeom prst="rect">
            <a:avLst/>
          </a:prstGeom>
        </p:spPr>
      </p:pic>
      <p:pic>
        <p:nvPicPr>
          <p:cNvPr id="9" name="Picture 8">
            <a:extLst>
              <a:ext uri="{FF2B5EF4-FFF2-40B4-BE49-F238E27FC236}">
                <a16:creationId xmlns:a16="http://schemas.microsoft.com/office/drawing/2014/main" id="{D483A8CF-03EF-A318-190F-8420C8C16B91}"/>
              </a:ext>
            </a:extLst>
          </p:cNvPr>
          <p:cNvPicPr>
            <a:picLocks noChangeAspect="1"/>
          </p:cNvPicPr>
          <p:nvPr/>
        </p:nvPicPr>
        <p:blipFill>
          <a:blip r:embed="rId3"/>
          <a:stretch>
            <a:fillRect/>
          </a:stretch>
        </p:blipFill>
        <p:spPr>
          <a:xfrm>
            <a:off x="845562" y="3460239"/>
            <a:ext cx="4572638" cy="2333951"/>
          </a:xfrm>
          <a:prstGeom prst="rect">
            <a:avLst/>
          </a:prstGeom>
        </p:spPr>
      </p:pic>
      <p:sp>
        <p:nvSpPr>
          <p:cNvPr id="3" name="TextBox 2">
            <a:extLst>
              <a:ext uri="{FF2B5EF4-FFF2-40B4-BE49-F238E27FC236}">
                <a16:creationId xmlns:a16="http://schemas.microsoft.com/office/drawing/2014/main" id="{15C64BFD-37BE-95ED-5670-4739B973B9E3}"/>
              </a:ext>
            </a:extLst>
          </p:cNvPr>
          <p:cNvSpPr txBox="1"/>
          <p:nvPr/>
        </p:nvSpPr>
        <p:spPr>
          <a:xfrm>
            <a:off x="1162666" y="5875767"/>
            <a:ext cx="3654824" cy="400110"/>
          </a:xfrm>
          <a:prstGeom prst="rect">
            <a:avLst/>
          </a:prstGeom>
          <a:noFill/>
        </p:spPr>
        <p:txBody>
          <a:bodyPr wrap="square">
            <a:spAutoFit/>
          </a:bodyPr>
          <a:lstStyle/>
          <a:p>
            <a:pPr algn="l"/>
            <a:r>
              <a:rPr lang="en-US" sz="2000" dirty="0">
                <a:solidFill>
                  <a:schemeClr val="tx2">
                    <a:lumMod val="50000"/>
                  </a:schemeClr>
                </a:solidFill>
                <a:latin typeface="Times New Roman" panose="02020603050405020304" pitchFamily="18" charset="0"/>
                <a:cs typeface="Times New Roman" panose="02020603050405020304" pitchFamily="18" charset="0"/>
              </a:rPr>
              <a:t>Figure 8: Turning motion with S2</a:t>
            </a:r>
            <a:endParaRPr lang="en-IN" sz="200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BBD7102-AAA5-4BDE-EC50-1DE763C6F898}"/>
              </a:ext>
            </a:extLst>
          </p:cNvPr>
          <p:cNvSpPr txBox="1"/>
          <p:nvPr/>
        </p:nvSpPr>
        <p:spPr>
          <a:xfrm>
            <a:off x="6096000" y="5789857"/>
            <a:ext cx="5451661" cy="400110"/>
          </a:xfrm>
          <a:prstGeom prst="rect">
            <a:avLst/>
          </a:prstGeom>
          <a:noFill/>
        </p:spPr>
        <p:txBody>
          <a:bodyPr wrap="square">
            <a:spAutoFit/>
          </a:bodyPr>
          <a:lstStyle/>
          <a:p>
            <a:pPr algn="l"/>
            <a:r>
              <a:rPr lang="en-US" sz="2000" dirty="0">
                <a:solidFill>
                  <a:schemeClr val="tx2">
                    <a:lumMod val="50000"/>
                  </a:schemeClr>
                </a:solidFill>
                <a:latin typeface="Times New Roman" panose="02020603050405020304" pitchFamily="18" charset="0"/>
                <a:cs typeface="Times New Roman" panose="02020603050405020304" pitchFamily="18" charset="0"/>
              </a:rPr>
              <a:t>Figure 9: Comparison of different turning strategies</a:t>
            </a:r>
            <a:endParaRPr lang="en-IN" sz="2000"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8414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15" name="TextBox 14">
            <a:extLst>
              <a:ext uri="{FF2B5EF4-FFF2-40B4-BE49-F238E27FC236}">
                <a16:creationId xmlns:a16="http://schemas.microsoft.com/office/drawing/2014/main" id="{693944F8-D983-E595-2F56-EFBDCB9356F5}"/>
              </a:ext>
            </a:extLst>
          </p:cNvPr>
          <p:cNvSpPr txBox="1"/>
          <p:nvPr/>
        </p:nvSpPr>
        <p:spPr>
          <a:xfrm>
            <a:off x="379575" y="366238"/>
            <a:ext cx="7675463" cy="6125523"/>
          </a:xfrm>
          <a:prstGeom prst="rect">
            <a:avLst/>
          </a:prstGeom>
          <a:noFill/>
        </p:spPr>
        <p:txBody>
          <a:bodyPr wrap="square">
            <a:spAutoFit/>
          </a:bodyPr>
          <a:lstStyle/>
          <a:p>
            <a:pPr algn="l">
              <a:lnSpc>
                <a:spcPct val="150000"/>
              </a:lnSpc>
            </a:pPr>
            <a:r>
              <a:rPr lang="en-IN" sz="2200" b="0" i="1" u="none" strike="noStrike" baseline="0" dirty="0">
                <a:solidFill>
                  <a:schemeClr val="tx2">
                    <a:lumMod val="50000"/>
                  </a:schemeClr>
                </a:solidFill>
                <a:latin typeface="Times New Roman" panose="02020603050405020304" pitchFamily="18" charset="0"/>
                <a:cs typeface="Times New Roman" panose="02020603050405020304" pitchFamily="18" charset="0"/>
              </a:rPr>
              <a:t>3. Performance of Air Lubrication System</a:t>
            </a:r>
          </a:p>
          <a:p>
            <a:pPr marL="742950" lvl="1" indent="-285750" algn="just">
              <a:lnSpc>
                <a:spcPct val="150000"/>
              </a:lnSpc>
              <a:buFont typeface="Arial" panose="020B0604020202020204" pitchFamily="34"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Air Lubrication System process divided into three periods:</a:t>
            </a:r>
          </a:p>
          <a:p>
            <a:pPr marL="1371600" lvl="2" indent="-457200" algn="just">
              <a:lnSpc>
                <a:spcPct val="150000"/>
              </a:lnSpc>
              <a:buFont typeface="+mj-lt"/>
              <a:buAutoNum type="arabicPeriod"/>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Development Period: Period of bubbles from zero to abundance</a:t>
            </a:r>
          </a:p>
          <a:p>
            <a:pPr marL="1371600" lvl="2" indent="-457200" algn="just">
              <a:lnSpc>
                <a:spcPct val="150000"/>
              </a:lnSpc>
              <a:buFont typeface="+mj-lt"/>
              <a:buAutoNum type="arabicPeriod"/>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 Duration Period: </a:t>
            </a:r>
          </a:p>
          <a:p>
            <a:pPr marL="1828800" lvl="3" indent="-457200" algn="just">
              <a:lnSpc>
                <a:spcPct val="150000"/>
              </a:lnSpc>
              <a:buFont typeface="Times New Roman" panose="02020603050405020304" pitchFamily="18"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Bubbles are attached to the surface and </a:t>
            </a:r>
          </a:p>
          <a:p>
            <a:pPr lvl="3" algn="just">
              <a:lnSpc>
                <a:spcPct val="150000"/>
              </a:lnSpc>
            </a:pPr>
            <a:r>
              <a:rPr lang="en-US" sz="2200" dirty="0">
                <a:solidFill>
                  <a:schemeClr val="tx2">
                    <a:lumMod val="50000"/>
                  </a:schemeClr>
                </a:solidFill>
                <a:latin typeface="Times New Roman" panose="02020603050405020304" pitchFamily="18" charset="0"/>
                <a:cs typeface="Times New Roman" panose="02020603050405020304" pitchFamily="18" charset="0"/>
              </a:rPr>
              <a:t>       </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constantly replaced by new ones</a:t>
            </a:r>
          </a:p>
          <a:p>
            <a:pPr marL="1828800" lvl="3" indent="-457200" algn="just">
              <a:lnSpc>
                <a:spcPct val="150000"/>
              </a:lnSpc>
              <a:buFont typeface="Times New Roman" panose="02020603050405020304" pitchFamily="18"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Significant acceleration stage</a:t>
            </a:r>
          </a:p>
          <a:p>
            <a:pPr marL="1371600" lvl="2" indent="-457200" algn="just">
              <a:lnSpc>
                <a:spcPct val="150000"/>
              </a:lnSpc>
              <a:buFont typeface="+mj-lt"/>
              <a:buAutoNum type="arabicPeriod"/>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Decline Period: </a:t>
            </a:r>
          </a:p>
          <a:p>
            <a:pPr marL="1714500" lvl="3" indent="-342900" algn="just">
              <a:lnSpc>
                <a:spcPct val="150000"/>
              </a:lnSpc>
              <a:buFont typeface="Times New Roman" panose="02020603050405020304" pitchFamily="18"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Long-lasting recession period, when the pressure of the residual air is difficult to maintain the lubrication layer at the current speed.</a:t>
            </a:r>
            <a:endParaRPr lang="en-IN" sz="2200"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64773AB8-4FF1-599E-7ADD-73F3C86267BE}"/>
              </a:ext>
            </a:extLst>
          </p:cNvPr>
          <p:cNvPicPr>
            <a:picLocks noChangeAspect="1"/>
          </p:cNvPicPr>
          <p:nvPr/>
        </p:nvPicPr>
        <p:blipFill>
          <a:blip r:embed="rId2"/>
          <a:stretch>
            <a:fillRect/>
          </a:stretch>
        </p:blipFill>
        <p:spPr>
          <a:xfrm>
            <a:off x="7545366" y="1993328"/>
            <a:ext cx="4267059" cy="2776290"/>
          </a:xfrm>
          <a:prstGeom prst="rect">
            <a:avLst/>
          </a:prstGeom>
        </p:spPr>
      </p:pic>
      <p:sp>
        <p:nvSpPr>
          <p:cNvPr id="3" name="TextBox 2">
            <a:extLst>
              <a:ext uri="{FF2B5EF4-FFF2-40B4-BE49-F238E27FC236}">
                <a16:creationId xmlns:a16="http://schemas.microsoft.com/office/drawing/2014/main" id="{23A23613-7B9B-AADA-5507-6005F1ACB6F0}"/>
              </a:ext>
            </a:extLst>
          </p:cNvPr>
          <p:cNvSpPr txBox="1"/>
          <p:nvPr/>
        </p:nvSpPr>
        <p:spPr>
          <a:xfrm>
            <a:off x="8325562" y="4769618"/>
            <a:ext cx="3378200" cy="707886"/>
          </a:xfrm>
          <a:prstGeom prst="rect">
            <a:avLst/>
          </a:prstGeom>
          <a:noFill/>
        </p:spPr>
        <p:txBody>
          <a:bodyPr wrap="square">
            <a:spAutoFit/>
          </a:bodyPr>
          <a:lstStyle/>
          <a:p>
            <a:r>
              <a:rPr lang="en-US" sz="2000" dirty="0">
                <a:solidFill>
                  <a:schemeClr val="tx2">
                    <a:lumMod val="50000"/>
                  </a:schemeClr>
                </a:solidFill>
                <a:latin typeface="Times New Roman" panose="02020603050405020304" pitchFamily="18" charset="0"/>
                <a:cs typeface="Times New Roman" panose="02020603050405020304" pitchFamily="18" charset="0"/>
              </a:rPr>
              <a:t>Figure 10: Robotic penguin </a:t>
            </a:r>
          </a:p>
          <a:p>
            <a:r>
              <a:rPr lang="en-US" sz="2000" dirty="0">
                <a:solidFill>
                  <a:schemeClr val="tx2">
                    <a:lumMod val="50000"/>
                  </a:schemeClr>
                </a:solidFill>
                <a:latin typeface="Times New Roman" panose="02020603050405020304" pitchFamily="18" charset="0"/>
                <a:cs typeface="Times New Roman" panose="02020603050405020304" pitchFamily="18" charset="0"/>
              </a:rPr>
              <a:t>during air lubrication</a:t>
            </a:r>
            <a:endParaRPr lang="en-IN" sz="2000"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6116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10" name="TextBox 9">
            <a:extLst>
              <a:ext uri="{FF2B5EF4-FFF2-40B4-BE49-F238E27FC236}">
                <a16:creationId xmlns:a16="http://schemas.microsoft.com/office/drawing/2014/main" id="{F0680AA0-0E37-F7E9-62E9-C2ECC1B0B25B}"/>
              </a:ext>
            </a:extLst>
          </p:cNvPr>
          <p:cNvSpPr txBox="1"/>
          <p:nvPr/>
        </p:nvSpPr>
        <p:spPr>
          <a:xfrm>
            <a:off x="844520" y="4948578"/>
            <a:ext cx="4619059" cy="1015663"/>
          </a:xfrm>
          <a:prstGeom prst="rect">
            <a:avLst/>
          </a:prstGeom>
          <a:noFill/>
        </p:spPr>
        <p:txBody>
          <a:bodyPr wrap="square">
            <a:spAutoFit/>
          </a:bodyPr>
          <a:lstStyle/>
          <a:p>
            <a:pPr algn="just"/>
            <a:r>
              <a:rPr lang="en-US" sz="2000" dirty="0">
                <a:solidFill>
                  <a:schemeClr val="tx2">
                    <a:lumMod val="50000"/>
                  </a:schemeClr>
                </a:solidFill>
                <a:latin typeface="Times New Roman" panose="02020603050405020304" pitchFamily="18" charset="0"/>
                <a:cs typeface="Times New Roman" panose="02020603050405020304" pitchFamily="18" charset="0"/>
              </a:rPr>
              <a:t>Figure 11: Experimental results of the forward speed for different </a:t>
            </a:r>
            <a:r>
              <a:rPr lang="en-US" sz="2000" b="0" i="1" u="none" strike="noStrike" baseline="0" dirty="0" err="1">
                <a:solidFill>
                  <a:schemeClr val="tx2">
                    <a:lumMod val="50000"/>
                  </a:schemeClr>
                </a:solidFill>
                <a:latin typeface="Times New Roman" panose="02020603050405020304" pitchFamily="18" charset="0"/>
                <a:cs typeface="Times New Roman" panose="02020603050405020304" pitchFamily="18" charset="0"/>
              </a:rPr>
              <a:t>λ</a:t>
            </a:r>
            <a:r>
              <a:rPr lang="en-US" sz="2000" b="0" i="1" u="none" strike="noStrike" baseline="-25000" dirty="0" err="1">
                <a:solidFill>
                  <a:schemeClr val="tx2">
                    <a:lumMod val="50000"/>
                  </a:schemeClr>
                </a:solidFill>
                <a:latin typeface="Times New Roman" panose="02020603050405020304" pitchFamily="18" charset="0"/>
                <a:cs typeface="Times New Roman" panose="02020603050405020304" pitchFamily="18" charset="0"/>
              </a:rPr>
              <a:t>φ</a:t>
            </a:r>
            <a:r>
              <a:rPr lang="en-US" sz="2000" dirty="0">
                <a:solidFill>
                  <a:schemeClr val="tx2">
                    <a:lumMod val="50000"/>
                  </a:schemeClr>
                </a:solidFill>
                <a:latin typeface="Times New Roman" panose="02020603050405020304" pitchFamily="18" charset="0"/>
                <a:cs typeface="Times New Roman" panose="02020603050405020304" pitchFamily="18" charset="0"/>
              </a:rPr>
              <a:t> at ν = 0.5 Hz and </a:t>
            </a:r>
            <a:r>
              <a:rPr lang="en-US" sz="2000" b="0" i="1" u="none" strike="noStrike" baseline="0" dirty="0" err="1">
                <a:solidFill>
                  <a:schemeClr val="tx2">
                    <a:lumMod val="50000"/>
                  </a:schemeClr>
                </a:solidFill>
                <a:latin typeface="Times New Roman" panose="02020603050405020304" pitchFamily="18" charset="0"/>
                <a:cs typeface="Times New Roman" panose="02020603050405020304" pitchFamily="18" charset="0"/>
              </a:rPr>
              <a:t>λ</a:t>
            </a:r>
            <a:r>
              <a:rPr lang="en-US" sz="2000" b="0" i="1" u="none" strike="noStrike" baseline="-25000" dirty="0" err="1">
                <a:solidFill>
                  <a:schemeClr val="tx2">
                    <a:lumMod val="50000"/>
                  </a:schemeClr>
                </a:solidFill>
                <a:latin typeface="Times New Roman" panose="02020603050405020304" pitchFamily="18" charset="0"/>
                <a:cs typeface="Times New Roman" panose="02020603050405020304" pitchFamily="18" charset="0"/>
              </a:rPr>
              <a:t>θ</a:t>
            </a:r>
            <a:r>
              <a:rPr lang="en-US" sz="2000" dirty="0">
                <a:solidFill>
                  <a:schemeClr val="tx2">
                    <a:lumMod val="50000"/>
                  </a:schemeClr>
                </a:solidFill>
                <a:latin typeface="Times New Roman" panose="02020603050405020304" pitchFamily="18" charset="0"/>
                <a:cs typeface="Times New Roman" panose="02020603050405020304" pitchFamily="18" charset="0"/>
              </a:rPr>
              <a:t> = 30◦ with air lubrication </a:t>
            </a:r>
            <a:r>
              <a:rPr lang="en-IN" sz="2000" dirty="0">
                <a:solidFill>
                  <a:schemeClr val="tx2">
                    <a:lumMod val="50000"/>
                  </a:schemeClr>
                </a:solidFill>
                <a:latin typeface="Times New Roman" panose="02020603050405020304" pitchFamily="18" charset="0"/>
                <a:cs typeface="Times New Roman" panose="02020603050405020304" pitchFamily="18" charset="0"/>
              </a:rPr>
              <a:t>system</a:t>
            </a:r>
          </a:p>
        </p:txBody>
      </p:sp>
      <p:pic>
        <p:nvPicPr>
          <p:cNvPr id="16" name="Picture 15">
            <a:extLst>
              <a:ext uri="{FF2B5EF4-FFF2-40B4-BE49-F238E27FC236}">
                <a16:creationId xmlns:a16="http://schemas.microsoft.com/office/drawing/2014/main" id="{0B945AD0-5EBF-D72D-1C99-C13D85020673}"/>
              </a:ext>
            </a:extLst>
          </p:cNvPr>
          <p:cNvPicPr>
            <a:picLocks noChangeAspect="1"/>
          </p:cNvPicPr>
          <p:nvPr/>
        </p:nvPicPr>
        <p:blipFill rotWithShape="1">
          <a:blip r:embed="rId2"/>
          <a:srcRect l="-686" t="2839" r="686" b="-2839"/>
          <a:stretch/>
        </p:blipFill>
        <p:spPr>
          <a:xfrm>
            <a:off x="6068414" y="406843"/>
            <a:ext cx="5556540" cy="2612594"/>
          </a:xfrm>
          <a:prstGeom prst="rect">
            <a:avLst/>
          </a:prstGeom>
        </p:spPr>
      </p:pic>
      <p:sp>
        <p:nvSpPr>
          <p:cNvPr id="18" name="TextBox 17">
            <a:extLst>
              <a:ext uri="{FF2B5EF4-FFF2-40B4-BE49-F238E27FC236}">
                <a16:creationId xmlns:a16="http://schemas.microsoft.com/office/drawing/2014/main" id="{F35A68C9-725A-133D-72E9-06749D8BC1B3}"/>
              </a:ext>
            </a:extLst>
          </p:cNvPr>
          <p:cNvSpPr txBox="1"/>
          <p:nvPr/>
        </p:nvSpPr>
        <p:spPr>
          <a:xfrm>
            <a:off x="6728423" y="2870401"/>
            <a:ext cx="4777777" cy="707886"/>
          </a:xfrm>
          <a:prstGeom prst="rect">
            <a:avLst/>
          </a:prstGeom>
          <a:noFill/>
        </p:spPr>
        <p:txBody>
          <a:bodyPr wrap="square">
            <a:spAutoFit/>
          </a:bodyPr>
          <a:lstStyle/>
          <a:p>
            <a:pPr algn="just"/>
            <a:r>
              <a:rPr lang="en-US" sz="2000" dirty="0">
                <a:solidFill>
                  <a:schemeClr val="tx2">
                    <a:lumMod val="50000"/>
                  </a:schemeClr>
                </a:solidFill>
                <a:latin typeface="Times New Roman" panose="02020603050405020304" pitchFamily="18" charset="0"/>
                <a:cs typeface="Times New Roman" panose="02020603050405020304" pitchFamily="18" charset="0"/>
              </a:rPr>
              <a:t>Figure 12: Thrust of the six-axis force sensor results in a static state with </a:t>
            </a:r>
            <a:r>
              <a:rPr lang="en-IN" sz="2000" dirty="0">
                <a:solidFill>
                  <a:schemeClr val="tx2">
                    <a:lumMod val="50000"/>
                  </a:schemeClr>
                </a:solidFill>
                <a:latin typeface="Times New Roman" panose="02020603050405020304" pitchFamily="18" charset="0"/>
                <a:cs typeface="Times New Roman" panose="02020603050405020304" pitchFamily="18" charset="0"/>
              </a:rPr>
              <a:t>air lubrication</a:t>
            </a:r>
          </a:p>
        </p:txBody>
      </p:sp>
      <p:pic>
        <p:nvPicPr>
          <p:cNvPr id="22" name="Picture 21">
            <a:extLst>
              <a:ext uri="{FF2B5EF4-FFF2-40B4-BE49-F238E27FC236}">
                <a16:creationId xmlns:a16="http://schemas.microsoft.com/office/drawing/2014/main" id="{EA0D941F-74B2-0B0A-C1C8-CB47C839D30A}"/>
              </a:ext>
            </a:extLst>
          </p:cNvPr>
          <p:cNvPicPr>
            <a:picLocks noChangeAspect="1"/>
          </p:cNvPicPr>
          <p:nvPr/>
        </p:nvPicPr>
        <p:blipFill rotWithShape="1">
          <a:blip r:embed="rId3"/>
          <a:srcRect t="24474" b="8118"/>
          <a:stretch/>
        </p:blipFill>
        <p:spPr>
          <a:xfrm>
            <a:off x="6090382" y="3915410"/>
            <a:ext cx="5727523" cy="1380575"/>
          </a:xfrm>
          <a:prstGeom prst="rect">
            <a:avLst/>
          </a:prstGeom>
        </p:spPr>
      </p:pic>
      <p:pic>
        <p:nvPicPr>
          <p:cNvPr id="24" name="Picture 23">
            <a:extLst>
              <a:ext uri="{FF2B5EF4-FFF2-40B4-BE49-F238E27FC236}">
                <a16:creationId xmlns:a16="http://schemas.microsoft.com/office/drawing/2014/main" id="{3BAD90EA-B10C-3285-6CAC-21B47E036DFA}"/>
              </a:ext>
            </a:extLst>
          </p:cNvPr>
          <p:cNvPicPr>
            <a:picLocks noChangeAspect="1"/>
          </p:cNvPicPr>
          <p:nvPr/>
        </p:nvPicPr>
        <p:blipFill>
          <a:blip r:embed="rId4"/>
          <a:stretch>
            <a:fillRect/>
          </a:stretch>
        </p:blipFill>
        <p:spPr>
          <a:xfrm>
            <a:off x="567045" y="968483"/>
            <a:ext cx="4896533" cy="3858163"/>
          </a:xfrm>
          <a:prstGeom prst="rect">
            <a:avLst/>
          </a:prstGeom>
        </p:spPr>
      </p:pic>
      <p:sp>
        <p:nvSpPr>
          <p:cNvPr id="25" name="TextBox 24">
            <a:extLst>
              <a:ext uri="{FF2B5EF4-FFF2-40B4-BE49-F238E27FC236}">
                <a16:creationId xmlns:a16="http://schemas.microsoft.com/office/drawing/2014/main" id="{C55ABB5D-9F67-C0FD-4325-ADFC898AF94D}"/>
              </a:ext>
            </a:extLst>
          </p:cNvPr>
          <p:cNvSpPr txBox="1"/>
          <p:nvPr/>
        </p:nvSpPr>
        <p:spPr>
          <a:xfrm>
            <a:off x="6521420" y="5456409"/>
            <a:ext cx="4984780" cy="707886"/>
          </a:xfrm>
          <a:prstGeom prst="rect">
            <a:avLst/>
          </a:prstGeom>
          <a:noFill/>
        </p:spPr>
        <p:txBody>
          <a:bodyPr wrap="square">
            <a:spAutoFit/>
          </a:bodyPr>
          <a:lstStyle/>
          <a:p>
            <a:pPr algn="just"/>
            <a:r>
              <a:rPr lang="en-US" sz="2000" dirty="0">
                <a:solidFill>
                  <a:schemeClr val="tx2">
                    <a:lumMod val="50000"/>
                  </a:schemeClr>
                </a:solidFill>
                <a:latin typeface="Times New Roman" panose="02020603050405020304" pitchFamily="18" charset="0"/>
                <a:cs typeface="Times New Roman" panose="02020603050405020304" pitchFamily="18" charset="0"/>
              </a:rPr>
              <a:t>Table 2: Comparison of net force for different scenarios</a:t>
            </a:r>
            <a:endParaRPr lang="en-IN" sz="2000"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6609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5" name="Google Shape;95;p2">
            <a:extLst>
              <a:ext uri="{FF2B5EF4-FFF2-40B4-BE49-F238E27FC236}">
                <a16:creationId xmlns:a16="http://schemas.microsoft.com/office/drawing/2014/main" id="{F631A2F5-E52C-9A5A-6DEA-D582F410E034}"/>
              </a:ext>
            </a:extLst>
          </p:cNvPr>
          <p:cNvSpPr txBox="1">
            <a:spLocks noGrp="1"/>
          </p:cNvSpPr>
          <p:nvPr>
            <p:ph type="title"/>
          </p:nvPr>
        </p:nvSpPr>
        <p:spPr>
          <a:xfrm>
            <a:off x="3089275" y="320743"/>
            <a:ext cx="6013450" cy="779924"/>
          </a:xfrm>
          <a:prstGeom prst="rect">
            <a:avLst/>
          </a:prstGeom>
          <a:noFill/>
          <a:ln>
            <a:noFill/>
          </a:ln>
        </p:spPr>
        <p:txBody>
          <a:bodyPr spcFirstLastPara="1" wrap="square" lIns="91425" tIns="45700" rIns="91425" bIns="45700" anchor="b" anchorCtr="0">
            <a:noAutofit/>
          </a:bodyPr>
          <a:lstStyle/>
          <a:p>
            <a:pPr algn="ctr" rtl="0">
              <a:lnSpc>
                <a:spcPct val="150000"/>
              </a:lnSpc>
              <a:buClr>
                <a:schemeClr val="dk1"/>
              </a:buClr>
              <a:buSzPct val="100000"/>
            </a:pPr>
            <a:r>
              <a:rPr lang="en-IN" sz="3200" kern="0" dirty="0">
                <a:latin typeface="Times New Roman" panose="02020603050405020304" pitchFamily="18" charset="0"/>
                <a:ea typeface="Times New Roman"/>
                <a:cs typeface="Times New Roman" panose="02020603050405020304" pitchFamily="18" charset="0"/>
                <a:sym typeface="Times New Roman"/>
              </a:rPr>
              <a:t>APPLICATIONS</a:t>
            </a:r>
          </a:p>
        </p:txBody>
      </p:sp>
      <p:sp>
        <p:nvSpPr>
          <p:cNvPr id="3" name="TextBox 2">
            <a:extLst>
              <a:ext uri="{FF2B5EF4-FFF2-40B4-BE49-F238E27FC236}">
                <a16:creationId xmlns:a16="http://schemas.microsoft.com/office/drawing/2014/main" id="{F3966861-0A0B-705D-2A63-F38301B9BC1D}"/>
              </a:ext>
            </a:extLst>
          </p:cNvPr>
          <p:cNvSpPr txBox="1"/>
          <p:nvPr/>
        </p:nvSpPr>
        <p:spPr>
          <a:xfrm>
            <a:off x="1028700" y="1327835"/>
            <a:ext cx="10450901" cy="4602029"/>
          </a:xfrm>
          <a:prstGeom prst="rect">
            <a:avLst/>
          </a:prstGeom>
          <a:noFill/>
        </p:spPr>
        <p:txBody>
          <a:bodyPr wrap="square" lIns="91440" tIns="45720" rIns="91440" bIns="45720" anchor="t">
            <a:spAutoFit/>
          </a:bodyPr>
          <a:lstStyle/>
          <a:p>
            <a:pPr marL="342900" indent="-342900">
              <a:lnSpc>
                <a:spcPct val="150000"/>
              </a:lnSpc>
              <a:buFont typeface="Arial" panose="020B0604020202020204" pitchFamily="34" charset="0"/>
              <a:buChar char="•"/>
            </a:pPr>
            <a:r>
              <a:rPr lang="en-IN" sz="2200" dirty="0">
                <a:solidFill>
                  <a:schemeClr val="tx2">
                    <a:lumMod val="50000"/>
                  </a:schemeClr>
                </a:solidFill>
                <a:latin typeface="Times New Roman" panose="02020603050405020304" pitchFamily="18" charset="0"/>
                <a:cs typeface="Times New Roman" panose="02020603050405020304" pitchFamily="18" charset="0"/>
              </a:rPr>
              <a:t>Marine Science and Research</a:t>
            </a:r>
          </a:p>
          <a:p>
            <a:pPr marL="342900" indent="-342900">
              <a:lnSpc>
                <a:spcPct val="150000"/>
              </a:lnSpc>
              <a:buFont typeface="Arial" panose="020B0604020202020204" pitchFamily="34" charset="0"/>
              <a:buChar char="•"/>
            </a:pPr>
            <a:r>
              <a:rPr lang="en-IN" sz="2200" dirty="0">
                <a:solidFill>
                  <a:schemeClr val="tx2">
                    <a:lumMod val="50000"/>
                  </a:schemeClr>
                </a:solidFill>
                <a:latin typeface="Times New Roman" panose="02020603050405020304" pitchFamily="18" charset="0"/>
                <a:cs typeface="Times New Roman" panose="02020603050405020304" pitchFamily="18" charset="0"/>
              </a:rPr>
              <a:t>Underwater Archaeology</a:t>
            </a:r>
          </a:p>
          <a:p>
            <a:pPr marL="342900" indent="-342900">
              <a:lnSpc>
                <a:spcPct val="150000"/>
              </a:lnSpc>
              <a:buFont typeface="Arial" panose="020B0604020202020204" pitchFamily="34" charset="0"/>
              <a:buChar char="•"/>
            </a:pPr>
            <a:r>
              <a:rPr lang="en-IN" sz="2200" dirty="0">
                <a:solidFill>
                  <a:schemeClr val="tx2">
                    <a:lumMod val="50000"/>
                  </a:schemeClr>
                </a:solidFill>
                <a:latin typeface="Times New Roman" panose="02020603050405020304" pitchFamily="18" charset="0"/>
                <a:cs typeface="Times New Roman" panose="02020603050405020304" pitchFamily="18" charset="0"/>
              </a:rPr>
              <a:t>Ocean Exploration</a:t>
            </a:r>
          </a:p>
          <a:p>
            <a:pPr marL="342900" indent="-342900">
              <a:lnSpc>
                <a:spcPct val="150000"/>
              </a:lnSpc>
              <a:buFont typeface="Arial" panose="020B0604020202020204" pitchFamily="34" charset="0"/>
              <a:buChar char="•"/>
            </a:pPr>
            <a:r>
              <a:rPr lang="en-IN" sz="2200" dirty="0">
                <a:solidFill>
                  <a:schemeClr val="tx2">
                    <a:lumMod val="50000"/>
                  </a:schemeClr>
                </a:solidFill>
                <a:latin typeface="Times New Roman"/>
                <a:cs typeface="Times New Roman"/>
              </a:rPr>
              <a:t>Military and defence applications</a:t>
            </a:r>
          </a:p>
          <a:p>
            <a:pPr marL="342900" indent="-342900">
              <a:lnSpc>
                <a:spcPct val="150000"/>
              </a:lnSpc>
              <a:buFont typeface="Arial" panose="020B0604020202020204" pitchFamily="34" charset="0"/>
              <a:buChar char="•"/>
            </a:pPr>
            <a:r>
              <a:rPr lang="en-IN" sz="2200" dirty="0">
                <a:solidFill>
                  <a:schemeClr val="tx2">
                    <a:lumMod val="50000"/>
                  </a:schemeClr>
                </a:solidFill>
                <a:latin typeface="Times New Roman" panose="02020603050405020304" pitchFamily="18" charset="0"/>
                <a:cs typeface="Times New Roman" panose="02020603050405020304" pitchFamily="18" charset="0"/>
              </a:rPr>
              <a:t>Underwater Infrastructure Inspection and Maintenance</a:t>
            </a:r>
          </a:p>
          <a:p>
            <a:pPr marL="342900" indent="-342900">
              <a:lnSpc>
                <a:spcPct val="150000"/>
              </a:lnSpc>
              <a:buFont typeface="Arial" panose="020B0604020202020204" pitchFamily="34"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Search and rescue </a:t>
            </a:r>
            <a:r>
              <a:rPr lang="en-IN" sz="2200" dirty="0">
                <a:solidFill>
                  <a:schemeClr val="tx2">
                    <a:lumMod val="50000"/>
                  </a:schemeClr>
                </a:solidFill>
                <a:latin typeface="Times New Roman"/>
                <a:cs typeface="Times New Roman"/>
              </a:rPr>
              <a:t>operations</a:t>
            </a:r>
            <a:endParaRPr lang="en-US" sz="2200" dirty="0">
              <a:solidFill>
                <a:schemeClr val="tx2">
                  <a:lumMod val="50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Offshore Oil and Gas Industry</a:t>
            </a:r>
          </a:p>
          <a:p>
            <a:pPr marL="342900" indent="-342900">
              <a:lnSpc>
                <a:spcPct val="150000"/>
              </a:lnSpc>
              <a:buFont typeface="Arial" panose="020B0604020202020204" pitchFamily="34" charset="0"/>
              <a:buChar char="•"/>
            </a:pPr>
            <a:r>
              <a:rPr lang="en-IN" sz="2200" dirty="0">
                <a:solidFill>
                  <a:schemeClr val="tx2">
                    <a:lumMod val="50000"/>
                  </a:schemeClr>
                </a:solidFill>
                <a:latin typeface="Times New Roman" panose="02020603050405020304" pitchFamily="18" charset="0"/>
                <a:cs typeface="Times New Roman" panose="02020603050405020304" pitchFamily="18" charset="0"/>
              </a:rPr>
              <a:t>Environmental Monitoring and Pollution Detection</a:t>
            </a:r>
          </a:p>
          <a:p>
            <a:pPr marL="342900" indent="-342900">
              <a:lnSpc>
                <a:spcPct val="150000"/>
              </a:lnSpc>
              <a:buFont typeface="Arial" panose="020B0604020202020204" pitchFamily="34" charset="0"/>
              <a:buChar char="•"/>
            </a:pPr>
            <a:r>
              <a:rPr lang="en-IN" sz="2200" dirty="0">
                <a:solidFill>
                  <a:schemeClr val="tx2">
                    <a:lumMod val="50000"/>
                  </a:schemeClr>
                </a:solidFill>
                <a:latin typeface="Times New Roman" panose="02020603050405020304" pitchFamily="18" charset="0"/>
                <a:cs typeface="Times New Roman" panose="02020603050405020304" pitchFamily="18" charset="0"/>
              </a:rPr>
              <a:t>Underwater Transportation</a:t>
            </a:r>
          </a:p>
        </p:txBody>
      </p:sp>
    </p:spTree>
    <p:extLst>
      <p:ext uri="{BB962C8B-B14F-4D97-AF65-F5344CB8AC3E}">
        <p14:creationId xmlns:p14="http://schemas.microsoft.com/office/powerpoint/2010/main" val="3030158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5" name="Google Shape;95;p2">
            <a:extLst>
              <a:ext uri="{FF2B5EF4-FFF2-40B4-BE49-F238E27FC236}">
                <a16:creationId xmlns:a16="http://schemas.microsoft.com/office/drawing/2014/main" id="{F631A2F5-E52C-9A5A-6DEA-D582F410E034}"/>
              </a:ext>
            </a:extLst>
          </p:cNvPr>
          <p:cNvSpPr txBox="1">
            <a:spLocks noGrp="1"/>
          </p:cNvSpPr>
          <p:nvPr>
            <p:ph type="title"/>
          </p:nvPr>
        </p:nvSpPr>
        <p:spPr>
          <a:xfrm>
            <a:off x="1524000" y="320743"/>
            <a:ext cx="9804399" cy="779924"/>
          </a:xfrm>
          <a:prstGeom prst="rect">
            <a:avLst/>
          </a:prstGeom>
          <a:noFill/>
          <a:ln>
            <a:noFill/>
          </a:ln>
        </p:spPr>
        <p:txBody>
          <a:bodyPr spcFirstLastPara="1" wrap="square" lIns="91425" tIns="45700" rIns="91425" bIns="45700" anchor="b" anchorCtr="0">
            <a:noAutofit/>
          </a:bodyPr>
          <a:lstStyle/>
          <a:p>
            <a:pPr algn="ctr" rtl="0">
              <a:lnSpc>
                <a:spcPct val="150000"/>
              </a:lnSpc>
              <a:buClr>
                <a:schemeClr val="dk1"/>
              </a:buClr>
              <a:buSzPct val="100000"/>
            </a:pPr>
            <a:r>
              <a:rPr lang="en-IN" sz="3200" kern="0" dirty="0">
                <a:latin typeface="Times New Roman" panose="02020603050405020304" pitchFamily="18" charset="0"/>
                <a:cs typeface="Times New Roman" panose="02020603050405020304" pitchFamily="18" charset="0"/>
                <a:sym typeface="Times New Roman"/>
              </a:rPr>
              <a:t>SOCIETAL CONCERN</a:t>
            </a:r>
            <a:endParaRPr lang="en-IN" sz="3200" kern="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5156278-DA8E-38A3-09B7-A3D80F6CEADC}"/>
              </a:ext>
            </a:extLst>
          </p:cNvPr>
          <p:cNvSpPr txBox="1"/>
          <p:nvPr/>
        </p:nvSpPr>
        <p:spPr>
          <a:xfrm>
            <a:off x="969513" y="1100667"/>
            <a:ext cx="10580058" cy="4094198"/>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IN" sz="2200" dirty="0">
                <a:solidFill>
                  <a:schemeClr val="tx2">
                    <a:lumMod val="50000"/>
                  </a:schemeClr>
                </a:solidFill>
                <a:latin typeface="Times New Roman"/>
                <a:ea typeface="+mn-lt"/>
                <a:cs typeface="Times New Roman"/>
              </a:rPr>
              <a:t>Environmental Impact</a:t>
            </a:r>
          </a:p>
          <a:p>
            <a:pPr marL="342900" indent="-342900">
              <a:lnSpc>
                <a:spcPct val="150000"/>
              </a:lnSpc>
              <a:buFont typeface="Arial" panose="020B0604020202020204" pitchFamily="34" charset="0"/>
              <a:buChar char="•"/>
            </a:pPr>
            <a:r>
              <a:rPr lang="en-IN" sz="2200" dirty="0">
                <a:solidFill>
                  <a:schemeClr val="tx2">
                    <a:lumMod val="50000"/>
                  </a:schemeClr>
                </a:solidFill>
                <a:latin typeface="Times New Roman"/>
                <a:ea typeface="+mn-lt"/>
                <a:cs typeface="Times New Roman"/>
              </a:rPr>
              <a:t>Underwater Noise Pollution</a:t>
            </a:r>
          </a:p>
          <a:p>
            <a:pPr marL="342900" indent="-342900">
              <a:lnSpc>
                <a:spcPct val="150000"/>
              </a:lnSpc>
              <a:buFont typeface="Arial" panose="020B0604020202020204" pitchFamily="34" charset="0"/>
              <a:buChar char="•"/>
            </a:pPr>
            <a:r>
              <a:rPr lang="en-IN" sz="2200" dirty="0">
                <a:solidFill>
                  <a:schemeClr val="tx2">
                    <a:lumMod val="50000"/>
                  </a:schemeClr>
                </a:solidFill>
                <a:latin typeface="Times New Roman"/>
                <a:ea typeface="+mn-lt"/>
                <a:cs typeface="Times New Roman"/>
              </a:rPr>
              <a:t>Impact on Traditional Industries</a:t>
            </a:r>
          </a:p>
          <a:p>
            <a:pPr marL="342900" indent="-342900">
              <a:lnSpc>
                <a:spcPct val="150000"/>
              </a:lnSpc>
              <a:buFont typeface="Arial" panose="020B0604020202020204" pitchFamily="34" charset="0"/>
              <a:buChar char="•"/>
            </a:pPr>
            <a:r>
              <a:rPr lang="en-US" sz="2200" dirty="0">
                <a:solidFill>
                  <a:schemeClr val="tx2">
                    <a:lumMod val="50000"/>
                  </a:schemeClr>
                </a:solidFill>
                <a:latin typeface="Times New Roman"/>
                <a:ea typeface="+mn-lt"/>
                <a:cs typeface="Times New Roman"/>
              </a:rPr>
              <a:t>Privacy and Security</a:t>
            </a:r>
          </a:p>
          <a:p>
            <a:pPr marL="342900" indent="-342900">
              <a:lnSpc>
                <a:spcPct val="150000"/>
              </a:lnSpc>
              <a:buFont typeface="Arial" panose="020B0604020202020204" pitchFamily="34" charset="0"/>
              <a:buChar char="•"/>
            </a:pPr>
            <a:r>
              <a:rPr lang="en-IN" sz="2200" dirty="0">
                <a:solidFill>
                  <a:schemeClr val="tx2">
                    <a:lumMod val="50000"/>
                  </a:schemeClr>
                </a:solidFill>
                <a:latin typeface="Times New Roman"/>
                <a:ea typeface="+mn-lt"/>
                <a:cs typeface="Times New Roman"/>
              </a:rPr>
              <a:t>Resource Exploitation </a:t>
            </a:r>
          </a:p>
          <a:p>
            <a:pPr marL="342900" indent="-342900">
              <a:lnSpc>
                <a:spcPct val="150000"/>
              </a:lnSpc>
              <a:buFont typeface="Arial" panose="020B0604020202020204" pitchFamily="34" charset="0"/>
              <a:buChar char="•"/>
            </a:pPr>
            <a:r>
              <a:rPr lang="en-IN" sz="2200" dirty="0">
                <a:solidFill>
                  <a:schemeClr val="tx2">
                    <a:lumMod val="50000"/>
                  </a:schemeClr>
                </a:solidFill>
                <a:latin typeface="Times New Roman"/>
                <a:ea typeface="+mn-lt"/>
                <a:cs typeface="Times New Roman"/>
              </a:rPr>
              <a:t>Navigation and Collision Risks </a:t>
            </a:r>
          </a:p>
          <a:p>
            <a:pPr marL="342900" indent="-342900">
              <a:lnSpc>
                <a:spcPct val="150000"/>
              </a:lnSpc>
              <a:buFont typeface="Arial" panose="020B0604020202020204" pitchFamily="34" charset="0"/>
              <a:buChar char="•"/>
            </a:pPr>
            <a:r>
              <a:rPr lang="en-US" sz="2200" dirty="0">
                <a:solidFill>
                  <a:schemeClr val="tx2">
                    <a:lumMod val="50000"/>
                  </a:schemeClr>
                </a:solidFill>
                <a:latin typeface="Times New Roman"/>
                <a:ea typeface="+mn-lt"/>
                <a:cs typeface="Times New Roman"/>
              </a:rPr>
              <a:t>Technological Dependence</a:t>
            </a:r>
          </a:p>
          <a:p>
            <a:pPr marL="342900" indent="-342900">
              <a:lnSpc>
                <a:spcPct val="150000"/>
              </a:lnSpc>
              <a:buFont typeface="Arial" panose="020B0604020202020204" pitchFamily="34" charset="0"/>
              <a:buChar char="•"/>
            </a:pPr>
            <a:r>
              <a:rPr lang="en-IN" sz="2200" dirty="0">
                <a:solidFill>
                  <a:schemeClr val="tx2">
                    <a:lumMod val="50000"/>
                  </a:schemeClr>
                </a:solidFill>
                <a:latin typeface="Times New Roman"/>
                <a:ea typeface="+mn-lt"/>
                <a:cs typeface="Times New Roman"/>
              </a:rPr>
              <a:t>Data Security and Integrity</a:t>
            </a:r>
          </a:p>
        </p:txBody>
      </p:sp>
    </p:spTree>
    <p:extLst>
      <p:ext uri="{BB962C8B-B14F-4D97-AF65-F5344CB8AC3E}">
        <p14:creationId xmlns:p14="http://schemas.microsoft.com/office/powerpoint/2010/main" val="2626268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5" name="Google Shape;95;p2">
            <a:extLst>
              <a:ext uri="{FF2B5EF4-FFF2-40B4-BE49-F238E27FC236}">
                <a16:creationId xmlns:a16="http://schemas.microsoft.com/office/drawing/2014/main" id="{F631A2F5-E52C-9A5A-6DEA-D582F410E034}"/>
              </a:ext>
            </a:extLst>
          </p:cNvPr>
          <p:cNvSpPr txBox="1">
            <a:spLocks noGrp="1"/>
          </p:cNvSpPr>
          <p:nvPr>
            <p:ph type="title"/>
          </p:nvPr>
        </p:nvSpPr>
        <p:spPr>
          <a:xfrm>
            <a:off x="1524000" y="320743"/>
            <a:ext cx="9804399" cy="779924"/>
          </a:xfrm>
          <a:prstGeom prst="rect">
            <a:avLst/>
          </a:prstGeom>
          <a:noFill/>
          <a:ln>
            <a:noFill/>
          </a:ln>
        </p:spPr>
        <p:txBody>
          <a:bodyPr spcFirstLastPara="1" wrap="square" lIns="91425" tIns="45700" rIns="91425" bIns="45700" anchor="b" anchorCtr="0">
            <a:noAutofit/>
          </a:bodyPr>
          <a:lstStyle/>
          <a:p>
            <a:pPr algn="ctr" rtl="0">
              <a:lnSpc>
                <a:spcPct val="150000"/>
              </a:lnSpc>
              <a:buClr>
                <a:schemeClr val="dk1"/>
              </a:buClr>
              <a:buSzPct val="100000"/>
            </a:pPr>
            <a:r>
              <a:rPr lang="en-IN" sz="3200" kern="0" dirty="0">
                <a:latin typeface="Times New Roman" panose="02020603050405020304" pitchFamily="18" charset="0"/>
                <a:ea typeface="Times New Roman"/>
                <a:cs typeface="Times New Roman" panose="02020603050405020304" pitchFamily="18" charset="0"/>
                <a:sym typeface="Times New Roman"/>
              </a:rPr>
              <a:t>CONCLUSION</a:t>
            </a:r>
            <a:endParaRPr lang="en-IN" sz="3200" kern="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FFC3930-C388-92F6-1D33-47C116E0DF77}"/>
              </a:ext>
            </a:extLst>
          </p:cNvPr>
          <p:cNvSpPr txBox="1"/>
          <p:nvPr/>
        </p:nvSpPr>
        <p:spPr>
          <a:xfrm>
            <a:off x="774700" y="1381901"/>
            <a:ext cx="10642600" cy="409419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200" dirty="0">
                <a:solidFill>
                  <a:schemeClr val="tx2">
                    <a:lumMod val="50000"/>
                  </a:schemeClr>
                </a:solidFill>
                <a:latin typeface="Times-Roman"/>
              </a:rPr>
              <a:t>C</a:t>
            </a:r>
            <a:r>
              <a:rPr lang="en-US" sz="2200" b="0" i="0" u="none" strike="noStrike" baseline="0" dirty="0">
                <a:solidFill>
                  <a:schemeClr val="tx2">
                    <a:lumMod val="50000"/>
                  </a:schemeClr>
                </a:solidFill>
                <a:latin typeface="Times-Roman"/>
              </a:rPr>
              <a:t>ompared with the existing MPF-driven swimming robot, the robotic penguin designed achieves an average speed level and has higher steering flexibility. </a:t>
            </a:r>
          </a:p>
          <a:p>
            <a:pPr marL="285750" indent="-285750" algn="just">
              <a:lnSpc>
                <a:spcPct val="150000"/>
              </a:lnSpc>
              <a:buFont typeface="Arial" panose="020B0604020202020204" pitchFamily="34" charset="0"/>
              <a:buChar char="•"/>
            </a:pPr>
            <a:r>
              <a:rPr lang="en-US" sz="2200" b="0" i="0" u="none" strike="noStrike" baseline="0" dirty="0">
                <a:solidFill>
                  <a:schemeClr val="tx2">
                    <a:lumMod val="50000"/>
                  </a:schemeClr>
                </a:solidFill>
                <a:latin typeface="Times-Roman"/>
              </a:rPr>
              <a:t>The air lubrication system has been proved to be effective in improving the speed of the robotic penguin and can be used as an auxiliary means to enhance the performance of swimming </a:t>
            </a:r>
            <a:r>
              <a:rPr lang="en-IN" sz="2200" b="0" i="0" u="none" strike="noStrike" baseline="0" dirty="0">
                <a:solidFill>
                  <a:schemeClr val="tx2">
                    <a:lumMod val="50000"/>
                  </a:schemeClr>
                </a:solidFill>
                <a:latin typeface="Times-Roman"/>
              </a:rPr>
              <a:t>robot in the future.</a:t>
            </a:r>
            <a:endParaRPr lang="en-US" sz="2200" b="0" i="0" u="none" strike="noStrike" baseline="0" dirty="0">
              <a:solidFill>
                <a:schemeClr val="tx2">
                  <a:lumMod val="50000"/>
                </a:schemeClr>
              </a:solidFill>
              <a:latin typeface="Times-Roman"/>
            </a:endParaRPr>
          </a:p>
          <a:p>
            <a:pPr marL="285750" indent="-285750" algn="just">
              <a:lnSpc>
                <a:spcPct val="150000"/>
              </a:lnSpc>
              <a:buFont typeface="Arial" panose="020B0604020202020204" pitchFamily="34" charset="0"/>
              <a:buChar char="•"/>
            </a:pPr>
            <a:r>
              <a:rPr lang="en-US" sz="2200" b="0" i="0" u="none" strike="noStrike" baseline="0" dirty="0">
                <a:solidFill>
                  <a:schemeClr val="tx2">
                    <a:lumMod val="50000"/>
                  </a:schemeClr>
                </a:solidFill>
                <a:latin typeface="Times-Roman"/>
              </a:rPr>
              <a:t>There</a:t>
            </a:r>
            <a:r>
              <a:rPr lang="en-US" sz="2200" dirty="0">
                <a:solidFill>
                  <a:schemeClr val="tx2">
                    <a:lumMod val="50000"/>
                  </a:schemeClr>
                </a:solidFill>
                <a:latin typeface="Times-Roman"/>
              </a:rPr>
              <a:t> </a:t>
            </a:r>
            <a:r>
              <a:rPr lang="en-US" sz="2200" b="0" i="0" u="none" strike="noStrike" baseline="0" dirty="0">
                <a:solidFill>
                  <a:schemeClr val="tx2">
                    <a:lumMod val="50000"/>
                  </a:schemeClr>
                </a:solidFill>
                <a:latin typeface="Times-Roman"/>
              </a:rPr>
              <a:t>is a big gap between the developed robotic penguin and the biological penguins, but the study of the bionic robotic penguin can advance the exploration of the penguin motion mode.</a:t>
            </a:r>
          </a:p>
        </p:txBody>
      </p:sp>
    </p:spTree>
    <p:extLst>
      <p:ext uri="{BB962C8B-B14F-4D97-AF65-F5344CB8AC3E}">
        <p14:creationId xmlns:p14="http://schemas.microsoft.com/office/powerpoint/2010/main" val="2773031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5" name="Google Shape;95;p2">
            <a:extLst>
              <a:ext uri="{FF2B5EF4-FFF2-40B4-BE49-F238E27FC236}">
                <a16:creationId xmlns:a16="http://schemas.microsoft.com/office/drawing/2014/main" id="{F631A2F5-E52C-9A5A-6DEA-D582F410E034}"/>
              </a:ext>
            </a:extLst>
          </p:cNvPr>
          <p:cNvSpPr txBox="1">
            <a:spLocks noGrp="1"/>
          </p:cNvSpPr>
          <p:nvPr>
            <p:ph type="title"/>
          </p:nvPr>
        </p:nvSpPr>
        <p:spPr>
          <a:xfrm>
            <a:off x="1524000" y="320743"/>
            <a:ext cx="9804399" cy="779924"/>
          </a:xfrm>
          <a:prstGeom prst="rect">
            <a:avLst/>
          </a:prstGeom>
          <a:noFill/>
          <a:ln>
            <a:noFill/>
          </a:ln>
        </p:spPr>
        <p:txBody>
          <a:bodyPr spcFirstLastPara="1" wrap="square" lIns="91425" tIns="45700" rIns="91425" bIns="45700" anchor="b" anchorCtr="0">
            <a:noAutofit/>
          </a:bodyPr>
          <a:lstStyle/>
          <a:p>
            <a:pPr algn="ctr" rtl="0">
              <a:lnSpc>
                <a:spcPct val="150000"/>
              </a:lnSpc>
              <a:buClr>
                <a:schemeClr val="dk1"/>
              </a:buClr>
              <a:buSzPct val="100000"/>
            </a:pPr>
            <a:r>
              <a:rPr lang="en-IN" sz="3200" kern="0" dirty="0">
                <a:latin typeface="Times New Roman" panose="02020603050405020304" pitchFamily="18" charset="0"/>
                <a:ea typeface="Times New Roman"/>
                <a:cs typeface="Times New Roman" panose="02020603050405020304" pitchFamily="18" charset="0"/>
                <a:sym typeface="Times New Roman"/>
              </a:rPr>
              <a:t>REFERENCES</a:t>
            </a:r>
            <a:endParaRPr lang="en-IN" sz="3200" kern="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CDBF4DD-D8F2-62FE-1D63-8BCC340EBB86}"/>
              </a:ext>
            </a:extLst>
          </p:cNvPr>
          <p:cNvSpPr txBox="1"/>
          <p:nvPr/>
        </p:nvSpPr>
        <p:spPr>
          <a:xfrm>
            <a:off x="863601" y="966203"/>
            <a:ext cx="10551884" cy="5444054"/>
          </a:xfrm>
          <a:prstGeom prst="rect">
            <a:avLst/>
          </a:prstGeom>
          <a:noFill/>
        </p:spPr>
        <p:txBody>
          <a:bodyPr wrap="square">
            <a:spAutoFit/>
          </a:bodyPr>
          <a:lstStyle/>
          <a:p>
            <a:pPr algn="just">
              <a:lnSpc>
                <a:spcPct val="150000"/>
              </a:lnSpc>
            </a:pPr>
            <a:r>
              <a:rPr lang="en-US" b="0" u="none" strike="noStrike" baseline="0" dirty="0">
                <a:solidFill>
                  <a:srgbClr val="2B122B"/>
                </a:solidFill>
                <a:latin typeface="Times New Roman" panose="02020603050405020304" pitchFamily="18" charset="0"/>
                <a:cs typeface="Times New Roman" panose="02020603050405020304" pitchFamily="18" charset="0"/>
              </a:rPr>
              <a:t>[1] J. Wang, Z. Wu, M. Tan, and J. Yu, “3-D path planning with multiple motions for a gliding robotic dolphin”, IEEE Transactions on Systems, Man, and Cybernetics: Systems, May 2021</a:t>
            </a:r>
          </a:p>
          <a:p>
            <a:pPr algn="just">
              <a:lnSpc>
                <a:spcPct val="150000"/>
              </a:lnSpc>
            </a:pPr>
            <a:r>
              <a:rPr lang="en-US" b="0" u="none" strike="noStrike" baseline="0" dirty="0">
                <a:solidFill>
                  <a:srgbClr val="2B122B"/>
                </a:solidFill>
                <a:latin typeface="Times New Roman" panose="02020603050405020304" pitchFamily="18" charset="0"/>
                <a:cs typeface="Times New Roman" panose="02020603050405020304" pitchFamily="18" charset="0"/>
              </a:rPr>
              <a:t>[2] Y. Meng, Z. Wu, H. Dong, J. Wang, and J. Yu, “Toward a novel robotic </a:t>
            </a:r>
            <a:r>
              <a:rPr lang="en-IN" b="0" u="none" strike="noStrike" baseline="0" dirty="0">
                <a:solidFill>
                  <a:srgbClr val="2B122B"/>
                </a:solidFill>
                <a:latin typeface="Times New Roman" panose="02020603050405020304" pitchFamily="18" charset="0"/>
                <a:cs typeface="Times New Roman" panose="02020603050405020304" pitchFamily="18" charset="0"/>
              </a:rPr>
              <a:t>manta with unique pectoral fins”,</a:t>
            </a:r>
            <a:r>
              <a:rPr lang="en-US" b="0" u="none" strike="noStrike" baseline="0" dirty="0">
                <a:solidFill>
                  <a:srgbClr val="2B122B"/>
                </a:solidFill>
                <a:latin typeface="Times New Roman" panose="02020603050405020304" pitchFamily="18" charset="0"/>
                <a:cs typeface="Times New Roman" panose="02020603050405020304" pitchFamily="18" charset="0"/>
              </a:rPr>
              <a:t> IEEE Transactions on Systems, Man, and Cybernetics: Systems</a:t>
            </a:r>
            <a:r>
              <a:rPr lang="en-IN" b="0" u="none" strike="noStrike" baseline="0" dirty="0">
                <a:solidFill>
                  <a:srgbClr val="2B122B"/>
                </a:solidFill>
                <a:latin typeface="Times New Roman" panose="02020603050405020304" pitchFamily="18" charset="0"/>
                <a:cs typeface="Times New Roman" panose="02020603050405020304" pitchFamily="18" charset="0"/>
              </a:rPr>
              <a:t>, March  2022 </a:t>
            </a:r>
            <a:endParaRPr lang="en-US" dirty="0">
              <a:solidFill>
                <a:srgbClr val="2B122B"/>
              </a:solidFill>
              <a:latin typeface="Times New Roman" panose="02020603050405020304" pitchFamily="18" charset="0"/>
              <a:cs typeface="Times New Roman" panose="02020603050405020304" pitchFamily="18" charset="0"/>
            </a:endParaRPr>
          </a:p>
          <a:p>
            <a:pPr algn="just">
              <a:lnSpc>
                <a:spcPct val="150000"/>
              </a:lnSpc>
            </a:pPr>
            <a:r>
              <a:rPr lang="en-US" b="0" u="none" strike="noStrike" baseline="0" dirty="0">
                <a:solidFill>
                  <a:srgbClr val="2B122B"/>
                </a:solidFill>
                <a:latin typeface="Times New Roman" panose="02020603050405020304" pitchFamily="18" charset="0"/>
                <a:cs typeface="Times New Roman" panose="02020603050405020304" pitchFamily="18" charset="0"/>
              </a:rPr>
              <a:t>[3] S. </a:t>
            </a:r>
            <a:r>
              <a:rPr lang="en-US" b="0" u="none" strike="noStrike" baseline="0" dirty="0" err="1">
                <a:solidFill>
                  <a:srgbClr val="2B122B"/>
                </a:solidFill>
                <a:latin typeface="Times New Roman" panose="02020603050405020304" pitchFamily="18" charset="0"/>
                <a:cs typeface="Times New Roman" panose="02020603050405020304" pitchFamily="18" charset="0"/>
              </a:rPr>
              <a:t>Sindagi</a:t>
            </a:r>
            <a:r>
              <a:rPr lang="en-US" b="0" u="none" strike="noStrike" baseline="0" dirty="0">
                <a:solidFill>
                  <a:srgbClr val="2B122B"/>
                </a:solidFill>
                <a:latin typeface="Times New Roman" panose="02020603050405020304" pitchFamily="18" charset="0"/>
                <a:cs typeface="Times New Roman" panose="02020603050405020304" pitchFamily="18" charset="0"/>
              </a:rPr>
              <a:t> and R. Vijayakumar, “Succinct review of MBDR/BDR technique in reducing ships drag”, Ships Offshore Structure</a:t>
            </a:r>
            <a:r>
              <a:rPr lang="en-IN" b="0" u="none" strike="noStrike" baseline="0" dirty="0">
                <a:solidFill>
                  <a:srgbClr val="2B122B"/>
                </a:solidFill>
                <a:latin typeface="Times New Roman" panose="02020603050405020304" pitchFamily="18" charset="0"/>
                <a:cs typeface="Times New Roman" panose="02020603050405020304" pitchFamily="18" charset="0"/>
              </a:rPr>
              <a:t>, 2021</a:t>
            </a:r>
            <a:endParaRPr lang="en-US" b="0" u="none" strike="noStrike" baseline="0" dirty="0">
              <a:solidFill>
                <a:srgbClr val="2B122B"/>
              </a:solidFill>
              <a:latin typeface="Times New Roman" panose="02020603050405020304" pitchFamily="18" charset="0"/>
              <a:cs typeface="Times New Roman" panose="02020603050405020304" pitchFamily="18" charset="0"/>
            </a:endParaRPr>
          </a:p>
          <a:p>
            <a:pPr algn="just">
              <a:lnSpc>
                <a:spcPct val="150000"/>
              </a:lnSpc>
            </a:pPr>
            <a:r>
              <a:rPr lang="en-US" b="0" u="none" strike="noStrike" baseline="0" dirty="0">
                <a:solidFill>
                  <a:srgbClr val="2B122B"/>
                </a:solidFill>
                <a:latin typeface="Times New Roman" panose="02020603050405020304" pitchFamily="18" charset="0"/>
                <a:cs typeface="Times New Roman" panose="02020603050405020304" pitchFamily="18" charset="0"/>
              </a:rPr>
              <a:t>[4] Y. Shen, N. Harada, S. </a:t>
            </a:r>
            <a:r>
              <a:rPr lang="en-US" b="0" u="none" strike="noStrike" baseline="0" dirty="0" err="1">
                <a:solidFill>
                  <a:srgbClr val="2B122B"/>
                </a:solidFill>
                <a:latin typeface="Times New Roman" panose="02020603050405020304" pitchFamily="18" charset="0"/>
                <a:cs typeface="Times New Roman" panose="02020603050405020304" pitchFamily="18" charset="0"/>
              </a:rPr>
              <a:t>Katagiri</a:t>
            </a:r>
            <a:r>
              <a:rPr lang="en-US" b="0" u="none" strike="noStrike" baseline="0" dirty="0">
                <a:solidFill>
                  <a:srgbClr val="2B122B"/>
                </a:solidFill>
                <a:latin typeface="Times New Roman" panose="02020603050405020304" pitchFamily="18" charset="0"/>
                <a:cs typeface="Times New Roman" panose="02020603050405020304" pitchFamily="18" charset="0"/>
              </a:rPr>
              <a:t>, and H. Tanaka, “Biomimetic realization of a robotic penguin wing: Design and thrust characteristics,” IEEE/ASME </a:t>
            </a:r>
            <a:r>
              <a:rPr lang="en-IN" b="0" u="none" strike="noStrike" baseline="0" dirty="0">
                <a:solidFill>
                  <a:srgbClr val="2B122B"/>
                </a:solidFill>
                <a:latin typeface="Times New Roman" panose="02020603050405020304" pitchFamily="18" charset="0"/>
                <a:cs typeface="Times New Roman" panose="02020603050405020304" pitchFamily="18" charset="0"/>
              </a:rPr>
              <a:t>Transactions on Mechatronics, October 2021</a:t>
            </a:r>
            <a:endParaRPr lang="en-US" dirty="0">
              <a:solidFill>
                <a:srgbClr val="2B122B"/>
              </a:solidFill>
              <a:latin typeface="Times New Roman" panose="02020603050405020304" pitchFamily="18" charset="0"/>
              <a:cs typeface="Times New Roman" panose="02020603050405020304" pitchFamily="18" charset="0"/>
            </a:endParaRPr>
          </a:p>
          <a:p>
            <a:pPr algn="just">
              <a:lnSpc>
                <a:spcPct val="150000"/>
              </a:lnSpc>
            </a:pPr>
            <a:r>
              <a:rPr lang="sv-SE" b="0" u="none" strike="noStrike" baseline="0" dirty="0">
                <a:solidFill>
                  <a:srgbClr val="2B122B"/>
                </a:solidFill>
                <a:latin typeface="Times New Roman" panose="02020603050405020304" pitchFamily="18" charset="0"/>
                <a:cs typeface="Times New Roman" panose="02020603050405020304" pitchFamily="18" charset="0"/>
              </a:rPr>
              <a:t>[5] W. Stoll, “Aquapenguin,” FESTO, Esslingen, Germany, Tech. Rep. </a:t>
            </a:r>
            <a:r>
              <a:rPr lang="en-IN" b="0" u="none" strike="noStrike" baseline="0" dirty="0">
                <a:solidFill>
                  <a:srgbClr val="2B122B"/>
                </a:solidFill>
                <a:latin typeface="Times New Roman" panose="02020603050405020304" pitchFamily="18" charset="0"/>
                <a:cs typeface="Times New Roman" panose="02020603050405020304" pitchFamily="18" charset="0"/>
              </a:rPr>
              <a:t>54711/EN, 2009</a:t>
            </a:r>
            <a:endParaRPr lang="en-US" b="0" u="none" strike="noStrike" baseline="0" dirty="0">
              <a:solidFill>
                <a:srgbClr val="2B122B"/>
              </a:solidFill>
              <a:latin typeface="Times New Roman" panose="02020603050405020304" pitchFamily="18" charset="0"/>
              <a:cs typeface="Times New Roman" panose="02020603050405020304" pitchFamily="18" charset="0"/>
            </a:endParaRPr>
          </a:p>
          <a:p>
            <a:pPr algn="just">
              <a:lnSpc>
                <a:spcPct val="150000"/>
              </a:lnSpc>
            </a:pPr>
            <a:r>
              <a:rPr lang="en-US" b="0" u="none" strike="noStrike" baseline="0" dirty="0">
                <a:solidFill>
                  <a:srgbClr val="2B122B"/>
                </a:solidFill>
                <a:latin typeface="Times New Roman" panose="02020603050405020304" pitchFamily="18" charset="0"/>
                <a:cs typeface="Times New Roman" panose="02020603050405020304" pitchFamily="18" charset="0"/>
              </a:rPr>
              <a:t>[6]Y. Shen, N. Harada, S. </a:t>
            </a:r>
            <a:r>
              <a:rPr lang="en-US" b="0" u="none" strike="noStrike" baseline="0" dirty="0" err="1">
                <a:solidFill>
                  <a:srgbClr val="2B122B"/>
                </a:solidFill>
                <a:latin typeface="Times New Roman" panose="02020603050405020304" pitchFamily="18" charset="0"/>
                <a:cs typeface="Times New Roman" panose="02020603050405020304" pitchFamily="18" charset="0"/>
              </a:rPr>
              <a:t>Katagiri</a:t>
            </a:r>
            <a:r>
              <a:rPr lang="en-US" b="0" u="none" strike="noStrike" baseline="0" dirty="0">
                <a:solidFill>
                  <a:srgbClr val="2B122B"/>
                </a:solidFill>
                <a:latin typeface="Times New Roman" panose="02020603050405020304" pitchFamily="18" charset="0"/>
                <a:cs typeface="Times New Roman" panose="02020603050405020304" pitchFamily="18" charset="0"/>
              </a:rPr>
              <a:t>, and H. Tanaka, “Biomimetic realization of a robotic penguin wing: Design and thrust characteristics,” IEEE/ASME </a:t>
            </a:r>
            <a:r>
              <a:rPr lang="en-IN" b="0" u="none" strike="noStrike" baseline="0" dirty="0">
                <a:solidFill>
                  <a:srgbClr val="2B122B"/>
                </a:solidFill>
                <a:latin typeface="Times New Roman" panose="02020603050405020304" pitchFamily="18" charset="0"/>
                <a:cs typeface="Times New Roman" panose="02020603050405020304" pitchFamily="18" charset="0"/>
              </a:rPr>
              <a:t>Trans. Mechatronics, October 2021</a:t>
            </a:r>
            <a:endParaRPr lang="en-US" dirty="0">
              <a:solidFill>
                <a:srgbClr val="2B122B"/>
              </a:solidFill>
              <a:latin typeface="Times New Roman" panose="02020603050405020304" pitchFamily="18" charset="0"/>
              <a:cs typeface="Times New Roman" panose="02020603050405020304" pitchFamily="18" charset="0"/>
            </a:endParaRPr>
          </a:p>
          <a:p>
            <a:pPr algn="just">
              <a:lnSpc>
                <a:spcPct val="150000"/>
              </a:lnSpc>
            </a:pPr>
            <a:r>
              <a:rPr lang="en-US" b="0" u="none" strike="noStrike" baseline="0" dirty="0">
                <a:solidFill>
                  <a:srgbClr val="2B122B"/>
                </a:solidFill>
                <a:latin typeface="Times New Roman" panose="02020603050405020304" pitchFamily="18" charset="0"/>
                <a:cs typeface="Times New Roman" panose="02020603050405020304" pitchFamily="18" charset="0"/>
              </a:rPr>
              <a:t>[7] Y. Cai, S. Bi, G. Li, H. P. </a:t>
            </a:r>
            <a:r>
              <a:rPr lang="en-US" b="0" u="none" strike="noStrike" baseline="0" dirty="0" err="1">
                <a:solidFill>
                  <a:srgbClr val="2B122B"/>
                </a:solidFill>
                <a:latin typeface="Times New Roman" panose="02020603050405020304" pitchFamily="18" charset="0"/>
                <a:cs typeface="Times New Roman" panose="02020603050405020304" pitchFamily="18" charset="0"/>
              </a:rPr>
              <a:t>Hildre</a:t>
            </a:r>
            <a:r>
              <a:rPr lang="en-US" b="0" u="none" strike="noStrike" baseline="0" dirty="0">
                <a:solidFill>
                  <a:srgbClr val="2B122B"/>
                </a:solidFill>
                <a:latin typeface="Times New Roman" panose="02020603050405020304" pitchFamily="18" charset="0"/>
                <a:cs typeface="Times New Roman" panose="02020603050405020304" pitchFamily="18" charset="0"/>
              </a:rPr>
              <a:t>, and H. Zhang, “From natural complexity to biomimetic simplification: The realization of bionic fish inspired by </a:t>
            </a:r>
            <a:r>
              <a:rPr lang="en-IN" b="0" u="none" strike="noStrike" baseline="0" dirty="0">
                <a:solidFill>
                  <a:srgbClr val="2B122B"/>
                </a:solidFill>
                <a:latin typeface="Times New Roman" panose="02020603050405020304" pitchFamily="18" charset="0"/>
                <a:cs typeface="Times New Roman" panose="02020603050405020304" pitchFamily="18" charset="0"/>
              </a:rPr>
              <a:t>the cownose ray,” IEEE Robotics and Autom</a:t>
            </a:r>
            <a:r>
              <a:rPr lang="en-IN" dirty="0">
                <a:solidFill>
                  <a:srgbClr val="2B122B"/>
                </a:solidFill>
                <a:latin typeface="Times New Roman" panose="02020603050405020304" pitchFamily="18" charset="0"/>
                <a:cs typeface="Times New Roman" panose="02020603050405020304" pitchFamily="18" charset="0"/>
              </a:rPr>
              <a:t>ation, S</a:t>
            </a:r>
            <a:r>
              <a:rPr lang="en-IN" b="0" u="none" strike="noStrike" baseline="0" dirty="0">
                <a:solidFill>
                  <a:srgbClr val="2B122B"/>
                </a:solidFill>
                <a:latin typeface="Times New Roman" panose="02020603050405020304" pitchFamily="18" charset="0"/>
                <a:cs typeface="Times New Roman" panose="02020603050405020304" pitchFamily="18" charset="0"/>
              </a:rPr>
              <a:t>eptember 2019</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727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F0FC5B5E-CB89-83B3-0401-5F7C36E79BD3}"/>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6" name="Google Shape;227;g12c8dbcde74_0_29">
            <a:extLst>
              <a:ext uri="{FF2B5EF4-FFF2-40B4-BE49-F238E27FC236}">
                <a16:creationId xmlns:a16="http://schemas.microsoft.com/office/drawing/2014/main" id="{329E3AF8-FA6B-04DF-8CAB-1565E24D08B2}"/>
              </a:ext>
            </a:extLst>
          </p:cNvPr>
          <p:cNvSpPr txBox="1">
            <a:spLocks/>
          </p:cNvSpPr>
          <p:nvPr/>
        </p:nvSpPr>
        <p:spPr>
          <a:xfrm>
            <a:off x="666225" y="2502825"/>
            <a:ext cx="10515600" cy="1603500"/>
          </a:xfrm>
          <a:prstGeom prst="rect">
            <a:avLst/>
          </a:prstGeom>
        </p:spPr>
        <p:txBody>
          <a:bodyPr spcFirstLastPara="1" wrap="square" lIns="91425" tIns="45700" rIns="91425" bIns="45700" anchor="t" anchorCtr="0">
            <a:normAutofit/>
          </a:bodyPr>
          <a:lstStyle>
            <a:lvl1pPr marL="0">
              <a:defRPr b="0" i="0">
                <a:solidFill>
                  <a:schemeClr val="tx1"/>
                </a:solidFill>
                <a:latin typeface="+mn-lt"/>
                <a:ea typeface="+mn-ea"/>
                <a:cs typeface="+mn-cs"/>
              </a:defRPr>
            </a:lvl1pPr>
            <a:lvl2pPr marL="414942">
              <a:defRPr>
                <a:latin typeface="+mn-lt"/>
                <a:ea typeface="+mn-ea"/>
                <a:cs typeface="+mn-cs"/>
              </a:defRPr>
            </a:lvl2pPr>
            <a:lvl3pPr marL="829883">
              <a:defRPr>
                <a:latin typeface="+mn-lt"/>
                <a:ea typeface="+mn-ea"/>
                <a:cs typeface="+mn-cs"/>
              </a:defRPr>
            </a:lvl3pPr>
            <a:lvl4pPr marL="1244824">
              <a:defRPr>
                <a:latin typeface="+mn-lt"/>
                <a:ea typeface="+mn-ea"/>
                <a:cs typeface="+mn-cs"/>
              </a:defRPr>
            </a:lvl4pPr>
            <a:lvl5pPr marL="1659766">
              <a:defRPr>
                <a:latin typeface="+mn-lt"/>
                <a:ea typeface="+mn-ea"/>
                <a:cs typeface="+mn-cs"/>
              </a:defRPr>
            </a:lvl5pPr>
            <a:lvl6pPr marL="2074709">
              <a:defRPr>
                <a:latin typeface="+mn-lt"/>
                <a:ea typeface="+mn-ea"/>
                <a:cs typeface="+mn-cs"/>
              </a:defRPr>
            </a:lvl6pPr>
            <a:lvl7pPr marL="2489650">
              <a:defRPr>
                <a:latin typeface="+mn-lt"/>
                <a:ea typeface="+mn-ea"/>
                <a:cs typeface="+mn-cs"/>
              </a:defRPr>
            </a:lvl7pPr>
            <a:lvl8pPr marL="2904591">
              <a:defRPr>
                <a:latin typeface="+mn-lt"/>
                <a:ea typeface="+mn-ea"/>
                <a:cs typeface="+mn-cs"/>
              </a:defRPr>
            </a:lvl8pPr>
            <a:lvl9pPr marL="3319533">
              <a:defRPr>
                <a:latin typeface="+mn-lt"/>
                <a:ea typeface="+mn-ea"/>
                <a:cs typeface="+mn-cs"/>
              </a:defRPr>
            </a:lvl9pPr>
          </a:lstStyle>
          <a:p>
            <a:pPr algn="ctr" rtl="0">
              <a:spcBef>
                <a:spcPts val="1000"/>
              </a:spcBef>
            </a:pPr>
            <a:r>
              <a:rPr lang="en-IN" sz="6000" kern="0" dirty="0">
                <a:solidFill>
                  <a:srgbClr val="C00000"/>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96821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5" name="Google Shape;95;p2">
            <a:extLst>
              <a:ext uri="{FF2B5EF4-FFF2-40B4-BE49-F238E27FC236}">
                <a16:creationId xmlns:a16="http://schemas.microsoft.com/office/drawing/2014/main" id="{F631A2F5-E52C-9A5A-6DEA-D582F410E034}"/>
              </a:ext>
            </a:extLst>
          </p:cNvPr>
          <p:cNvSpPr txBox="1">
            <a:spLocks noGrp="1"/>
          </p:cNvSpPr>
          <p:nvPr>
            <p:ph type="title"/>
          </p:nvPr>
        </p:nvSpPr>
        <p:spPr>
          <a:xfrm>
            <a:off x="3638550" y="320743"/>
            <a:ext cx="4914900" cy="779924"/>
          </a:xfrm>
          <a:prstGeom prst="rect">
            <a:avLst/>
          </a:prstGeom>
          <a:noFill/>
          <a:ln>
            <a:noFill/>
          </a:ln>
        </p:spPr>
        <p:txBody>
          <a:bodyPr spcFirstLastPara="1" wrap="square" lIns="91425" tIns="45700" rIns="91425" bIns="45700" anchor="b" anchorCtr="0">
            <a:noAutofit/>
          </a:bodyPr>
          <a:lstStyle/>
          <a:p>
            <a:pPr algn="ctr" rtl="0">
              <a:lnSpc>
                <a:spcPct val="150000"/>
              </a:lnSpc>
              <a:buClr>
                <a:schemeClr val="dk1"/>
              </a:buClr>
              <a:buSzPct val="100000"/>
            </a:pPr>
            <a:r>
              <a:rPr lang="en-IN" sz="3200" kern="0" dirty="0">
                <a:latin typeface="Times New Roman" panose="02020603050405020304" pitchFamily="18" charset="0"/>
                <a:ea typeface="Times New Roman"/>
                <a:cs typeface="Times New Roman" panose="02020603050405020304" pitchFamily="18" charset="0"/>
                <a:sym typeface="Times New Roman"/>
              </a:rPr>
              <a:t>INTRODUCTION</a:t>
            </a:r>
            <a:endParaRPr lang="en-IN" sz="3200" kern="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58AF0C0-2BE8-D64C-48A3-35D065DCF22E}"/>
              </a:ext>
            </a:extLst>
          </p:cNvPr>
          <p:cNvSpPr txBox="1"/>
          <p:nvPr/>
        </p:nvSpPr>
        <p:spPr>
          <a:xfrm>
            <a:off x="911224" y="994944"/>
            <a:ext cx="5705475" cy="541455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200" i="0" u="none" strike="noStrike" baseline="0" dirty="0">
                <a:solidFill>
                  <a:schemeClr val="tx2">
                    <a:lumMod val="50000"/>
                  </a:schemeClr>
                </a:solidFill>
                <a:latin typeface="Times New Roman" panose="02020603050405020304" pitchFamily="18" charset="0"/>
                <a:cs typeface="Times New Roman" panose="02020603050405020304" pitchFamily="18" charset="0"/>
              </a:rPr>
              <a:t>Mimics the agile movements of biological penguins</a:t>
            </a:r>
          </a:p>
          <a:p>
            <a:pPr marL="285750" indent="-285750" algn="just">
              <a:lnSpc>
                <a:spcPct val="150000"/>
              </a:lnSpc>
              <a:buFont typeface="Arial" panose="020B0604020202020204" pitchFamily="34" charset="0"/>
              <a:buChar char="•"/>
            </a:pPr>
            <a:r>
              <a:rPr lang="en-US" sz="2200" i="0" u="none" strike="noStrike" baseline="0" dirty="0">
                <a:solidFill>
                  <a:schemeClr val="tx2">
                    <a:lumMod val="50000"/>
                  </a:schemeClr>
                </a:solidFill>
                <a:latin typeface="Times New Roman" panose="02020603050405020304" pitchFamily="18" charset="0"/>
                <a:cs typeface="Times New Roman" panose="02020603050405020304" pitchFamily="18" charset="0"/>
              </a:rPr>
              <a:t>Two</a:t>
            </a:r>
            <a:r>
              <a:rPr lang="en-US" sz="2200" dirty="0">
                <a:solidFill>
                  <a:schemeClr val="tx2">
                    <a:lumMod val="50000"/>
                  </a:schemeClr>
                </a:solidFill>
                <a:latin typeface="Times New Roman" panose="02020603050405020304" pitchFamily="18" charset="0"/>
                <a:cs typeface="Times New Roman" panose="02020603050405020304" pitchFamily="18" charset="0"/>
              </a:rPr>
              <a:t> </a:t>
            </a:r>
            <a:r>
              <a:rPr lang="en-US" sz="2200" i="0" u="none" strike="noStrike" baseline="0" dirty="0">
                <a:solidFill>
                  <a:schemeClr val="tx2">
                    <a:lumMod val="50000"/>
                  </a:schemeClr>
                </a:solidFill>
                <a:latin typeface="Times New Roman" panose="02020603050405020304" pitchFamily="18" charset="0"/>
                <a:cs typeface="Times New Roman" panose="02020603050405020304" pitchFamily="18" charset="0"/>
              </a:rPr>
              <a:t>degrees of freedom (DOF) wings to achieve flexible planar movement</a:t>
            </a:r>
          </a:p>
          <a:p>
            <a:pPr marL="800100" lvl="1" indent="-342900" algn="just">
              <a:lnSpc>
                <a:spcPct val="120000"/>
              </a:lnSpc>
              <a:buFont typeface="Times New Roman" panose="02020603050405020304" pitchFamily="18"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Heaving</a:t>
            </a:r>
          </a:p>
          <a:p>
            <a:pPr marL="800100" lvl="1" indent="-342900" algn="just">
              <a:lnSpc>
                <a:spcPct val="120000"/>
              </a:lnSpc>
              <a:buFont typeface="Times New Roman" panose="02020603050405020304" pitchFamily="18"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Pitching </a:t>
            </a:r>
          </a:p>
          <a:p>
            <a:pPr marL="285750" indent="-285750" algn="just">
              <a:lnSpc>
                <a:spcPct val="150000"/>
              </a:lnSpc>
              <a:buFont typeface="Arial" panose="020B0604020202020204" pitchFamily="34" charset="0"/>
              <a:buChar char="•"/>
            </a:pPr>
            <a:r>
              <a:rPr lang="en-US" sz="2200" i="0" u="none" strike="noStrike" baseline="0" dirty="0">
                <a:solidFill>
                  <a:schemeClr val="tx2">
                    <a:lumMod val="50000"/>
                  </a:schemeClr>
                </a:solidFill>
                <a:latin typeface="Times New Roman" panose="02020603050405020304" pitchFamily="18" charset="0"/>
                <a:cs typeface="Times New Roman" panose="02020603050405020304" pitchFamily="18" charset="0"/>
              </a:rPr>
              <a:t>Buoyancy-driven system for ascending and diving</a:t>
            </a:r>
          </a:p>
          <a:p>
            <a:pPr marL="285750" indent="-285750" algn="just">
              <a:lnSpc>
                <a:spcPct val="150000"/>
              </a:lnSpc>
              <a:buFont typeface="Arial" panose="020B0604020202020204" pitchFamily="34" charset="0"/>
              <a:buChar char="•"/>
            </a:pPr>
            <a:r>
              <a:rPr lang="en-US" sz="2200" i="0" u="none" strike="noStrike" baseline="0" dirty="0">
                <a:solidFill>
                  <a:schemeClr val="tx2">
                    <a:lumMod val="50000"/>
                  </a:schemeClr>
                </a:solidFill>
                <a:latin typeface="Times New Roman" panose="02020603050405020304" pitchFamily="18" charset="0"/>
                <a:cs typeface="Times New Roman" panose="02020603050405020304" pitchFamily="18" charset="0"/>
              </a:rPr>
              <a:t>Air lubrication system inspired by the BDR phenomenon of penguins jumping out of the water </a:t>
            </a:r>
          </a:p>
        </p:txBody>
      </p:sp>
      <p:pic>
        <p:nvPicPr>
          <p:cNvPr id="11" name="Picture 10">
            <a:extLst>
              <a:ext uri="{FF2B5EF4-FFF2-40B4-BE49-F238E27FC236}">
                <a16:creationId xmlns:a16="http://schemas.microsoft.com/office/drawing/2014/main" id="{93237C61-DD3C-11D5-9D3B-10B09F7646B9}"/>
              </a:ext>
            </a:extLst>
          </p:cNvPr>
          <p:cNvPicPr>
            <a:picLocks noChangeAspect="1"/>
          </p:cNvPicPr>
          <p:nvPr/>
        </p:nvPicPr>
        <p:blipFill>
          <a:blip r:embed="rId2"/>
          <a:stretch>
            <a:fillRect/>
          </a:stretch>
        </p:blipFill>
        <p:spPr>
          <a:xfrm>
            <a:off x="6949687" y="2138217"/>
            <a:ext cx="4691613" cy="2581566"/>
          </a:xfrm>
          <a:prstGeom prst="rect">
            <a:avLst/>
          </a:prstGeom>
        </p:spPr>
      </p:pic>
      <p:sp>
        <p:nvSpPr>
          <p:cNvPr id="3" name="TextBox 2">
            <a:extLst>
              <a:ext uri="{FF2B5EF4-FFF2-40B4-BE49-F238E27FC236}">
                <a16:creationId xmlns:a16="http://schemas.microsoft.com/office/drawing/2014/main" id="{ED770E04-9A0C-CFC9-FDBA-B5DDDC72BA8D}"/>
              </a:ext>
            </a:extLst>
          </p:cNvPr>
          <p:cNvSpPr txBox="1"/>
          <p:nvPr/>
        </p:nvSpPr>
        <p:spPr>
          <a:xfrm>
            <a:off x="7480300" y="4719783"/>
            <a:ext cx="4057650" cy="430887"/>
          </a:xfrm>
          <a:prstGeom prst="rect">
            <a:avLst/>
          </a:prstGeom>
          <a:noFill/>
        </p:spPr>
        <p:txBody>
          <a:bodyPr wrap="square" rtlCol="0">
            <a:spAutoFit/>
          </a:bodyPr>
          <a:lstStyle/>
          <a:p>
            <a:pPr algn="l"/>
            <a:r>
              <a:rPr lang="en-IN"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Table 1: </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Technical Parameters</a:t>
            </a:r>
            <a:endParaRPr lang="en-IN" sz="2200"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8765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2" name="TextBox 1">
            <a:extLst>
              <a:ext uri="{FF2B5EF4-FFF2-40B4-BE49-F238E27FC236}">
                <a16:creationId xmlns:a16="http://schemas.microsoft.com/office/drawing/2014/main" id="{858AF0C0-2BE8-D64C-48A3-35D065DCF22E}"/>
              </a:ext>
            </a:extLst>
          </p:cNvPr>
          <p:cNvSpPr txBox="1"/>
          <p:nvPr/>
        </p:nvSpPr>
        <p:spPr>
          <a:xfrm>
            <a:off x="768350" y="369701"/>
            <a:ext cx="10655300" cy="6524863"/>
          </a:xfrm>
          <a:prstGeom prst="rect">
            <a:avLst/>
          </a:prstGeom>
          <a:noFill/>
        </p:spPr>
        <p:txBody>
          <a:bodyPr wrap="square" rtlCol="0">
            <a:spAutoFit/>
          </a:bodyPr>
          <a:lstStyle/>
          <a:p>
            <a:pPr algn="ctr">
              <a:lnSpc>
                <a:spcPct val="120000"/>
              </a:lnSpc>
            </a:pPr>
            <a:r>
              <a:rPr lang="en-IN" sz="2200" b="1" i="0" u="none" strike="noStrike" baseline="0" dirty="0">
                <a:solidFill>
                  <a:schemeClr val="tx2">
                    <a:lumMod val="50000"/>
                  </a:schemeClr>
                </a:solidFill>
                <a:latin typeface="Times New Roman" panose="02020603050405020304" pitchFamily="18" charset="0"/>
                <a:cs typeface="Times New Roman" panose="02020603050405020304" pitchFamily="18" charset="0"/>
              </a:rPr>
              <a:t>WHY AQUATIC ANIMALS?</a:t>
            </a:r>
          </a:p>
          <a:p>
            <a:pPr marL="285750" indent="-285750" algn="l">
              <a:lnSpc>
                <a:spcPct val="120000"/>
              </a:lnSpc>
              <a:buFont typeface="Arial" panose="020B0604020202020204" pitchFamily="34" charset="0"/>
              <a:buChar char="•"/>
            </a:pPr>
            <a:r>
              <a:rPr lang="en-IN"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Aquatic animals </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possess superior propulsion characteristics </a:t>
            </a:r>
          </a:p>
          <a:p>
            <a:pPr algn="l">
              <a:lnSpc>
                <a:spcPct val="120000"/>
              </a:lnSpc>
            </a:pPr>
            <a:r>
              <a:rPr lang="en-US" sz="2200" dirty="0">
                <a:solidFill>
                  <a:schemeClr val="tx2">
                    <a:lumMod val="50000"/>
                  </a:schemeClr>
                </a:solidFill>
                <a:latin typeface="Times New Roman" panose="02020603050405020304" pitchFamily="18" charset="0"/>
                <a:cs typeface="Times New Roman" panose="02020603050405020304" pitchFamily="18" charset="0"/>
              </a:rPr>
              <a:t>    </a:t>
            </a: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including:</a:t>
            </a:r>
            <a:endParaRPr lang="en-US" sz="2200" dirty="0">
              <a:solidFill>
                <a:schemeClr val="tx2">
                  <a:lumMod val="50000"/>
                </a:schemeClr>
              </a:solidFill>
              <a:latin typeface="Times New Roman" panose="02020603050405020304" pitchFamily="18" charset="0"/>
              <a:cs typeface="Times New Roman" panose="02020603050405020304" pitchFamily="18" charset="0"/>
            </a:endParaRPr>
          </a:p>
          <a:p>
            <a:pPr marL="800100" lvl="1" indent="-342900">
              <a:lnSpc>
                <a:spcPct val="120000"/>
              </a:lnSpc>
              <a:buFont typeface="Times New Roman" panose="02020603050405020304" pitchFamily="18"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High Efficiency</a:t>
            </a:r>
          </a:p>
          <a:p>
            <a:pPr marL="800100" lvl="1" indent="-342900">
              <a:lnSpc>
                <a:spcPct val="120000"/>
              </a:lnSpc>
              <a:buFont typeface="Times New Roman" panose="02020603050405020304" pitchFamily="18"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Low Noise</a:t>
            </a:r>
          </a:p>
          <a:p>
            <a:pPr marL="800100" lvl="1" indent="-342900">
              <a:lnSpc>
                <a:spcPct val="120000"/>
              </a:lnSpc>
              <a:buFont typeface="Times New Roman" panose="02020603050405020304" pitchFamily="18"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Excellent Maneuverability</a:t>
            </a:r>
            <a:endParaRPr lang="en-US" sz="2200" dirty="0">
              <a:solidFill>
                <a:schemeClr val="tx2">
                  <a:lumMod val="50000"/>
                </a:schemeClr>
              </a:solidFill>
              <a:latin typeface="Times New Roman" panose="02020603050405020304" pitchFamily="18" charset="0"/>
              <a:cs typeface="Times New Roman" panose="02020603050405020304" pitchFamily="18" charset="0"/>
            </a:endParaRPr>
          </a:p>
          <a:p>
            <a:pPr marL="342900" indent="-342900">
              <a:lnSpc>
                <a:spcPct val="120000"/>
              </a:lnSpc>
              <a:buFont typeface="Arial" panose="020B0604020202020204" pitchFamily="34" charset="0"/>
              <a:buChar char="•"/>
            </a:pPr>
            <a:r>
              <a:rPr lang="en-US" sz="22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Motion Mechanism</a:t>
            </a:r>
          </a:p>
          <a:p>
            <a:pPr marL="914400" lvl="1" indent="-457200">
              <a:lnSpc>
                <a:spcPct val="120000"/>
              </a:lnSpc>
              <a:buFont typeface="+mj-lt"/>
              <a:buAutoNum type="arabicPeriod"/>
            </a:pPr>
            <a:r>
              <a:rPr lang="en-US" sz="2200" dirty="0">
                <a:solidFill>
                  <a:schemeClr val="tx2">
                    <a:lumMod val="50000"/>
                  </a:schemeClr>
                </a:solidFill>
                <a:latin typeface="Times New Roman" panose="02020603050405020304" pitchFamily="18" charset="0"/>
                <a:cs typeface="Times New Roman" panose="02020603050405020304" pitchFamily="18" charset="0"/>
              </a:rPr>
              <a:t> Body and/or Caudal Fin (BCF) Mode                </a:t>
            </a:r>
          </a:p>
          <a:p>
            <a:pPr marL="1257300" lvl="2" indent="-342900">
              <a:lnSpc>
                <a:spcPct val="120000"/>
              </a:lnSpc>
              <a:buFont typeface="Times New Roman" panose="02020603050405020304" pitchFamily="18"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Flexible Body</a:t>
            </a:r>
          </a:p>
          <a:p>
            <a:pPr marL="1257300" lvl="2" indent="-342900">
              <a:lnSpc>
                <a:spcPct val="120000"/>
              </a:lnSpc>
              <a:buFont typeface="Times New Roman" panose="02020603050405020304" pitchFamily="18"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Dolphin</a:t>
            </a:r>
          </a:p>
          <a:p>
            <a:pPr marL="800100" lvl="1" indent="-342900">
              <a:lnSpc>
                <a:spcPct val="120000"/>
              </a:lnSpc>
              <a:buFont typeface="+mj-lt"/>
              <a:buAutoNum type="arabicPeriod"/>
            </a:pPr>
            <a:r>
              <a:rPr lang="en-US" sz="2200" dirty="0">
                <a:solidFill>
                  <a:schemeClr val="tx2">
                    <a:lumMod val="50000"/>
                  </a:schemeClr>
                </a:solidFill>
                <a:latin typeface="Times New Roman" panose="02020603050405020304" pitchFamily="18" charset="0"/>
                <a:cs typeface="Times New Roman" panose="02020603050405020304" pitchFamily="18" charset="0"/>
              </a:rPr>
              <a:t>Median and/or Paired Fin (MPF) Mode </a:t>
            </a:r>
          </a:p>
          <a:p>
            <a:pPr marL="1257300" lvl="2" indent="-342900">
              <a:lnSpc>
                <a:spcPct val="120000"/>
              </a:lnSpc>
              <a:buFont typeface="Times New Roman" panose="02020603050405020304" pitchFamily="18"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Pairs Of Powerful Wings </a:t>
            </a:r>
          </a:p>
          <a:p>
            <a:pPr marL="1257300" lvl="2" indent="-342900">
              <a:lnSpc>
                <a:spcPct val="120000"/>
              </a:lnSpc>
              <a:buFont typeface="Times New Roman" panose="02020603050405020304" pitchFamily="18" charset="0"/>
              <a:buChar char="▫"/>
            </a:pPr>
            <a:r>
              <a:rPr lang="en-US" sz="2200" dirty="0">
                <a:solidFill>
                  <a:schemeClr val="tx2">
                    <a:lumMod val="50000"/>
                  </a:schemeClr>
                </a:solidFill>
                <a:latin typeface="Times New Roman" panose="02020603050405020304" pitchFamily="18" charset="0"/>
                <a:cs typeface="Times New Roman" panose="02020603050405020304" pitchFamily="18" charset="0"/>
              </a:rPr>
              <a:t>Manta </a:t>
            </a:r>
          </a:p>
          <a:p>
            <a:pPr marL="800100" lvl="1" indent="-342900">
              <a:lnSpc>
                <a:spcPct val="120000"/>
              </a:lnSpc>
              <a:buFont typeface="+mj-lt"/>
              <a:buAutoNum type="arabicPeriod"/>
            </a:pPr>
            <a:r>
              <a:rPr lang="en-US" sz="2200" dirty="0">
                <a:solidFill>
                  <a:schemeClr val="tx2">
                    <a:lumMod val="50000"/>
                  </a:schemeClr>
                </a:solidFill>
                <a:latin typeface="Times New Roman" panose="02020603050405020304" pitchFamily="18" charset="0"/>
                <a:cs typeface="Times New Roman" panose="02020603050405020304" pitchFamily="18" charset="0"/>
              </a:rPr>
              <a:t>Jet </a:t>
            </a:r>
            <a:r>
              <a:rPr lang="en-IN" sz="2200" dirty="0">
                <a:solidFill>
                  <a:schemeClr val="tx2">
                    <a:lumMod val="50000"/>
                  </a:schemeClr>
                </a:solidFill>
                <a:latin typeface="Times New Roman" panose="02020603050405020304" pitchFamily="18" charset="0"/>
                <a:cs typeface="Times New Roman" panose="02020603050405020304" pitchFamily="18" charset="0"/>
              </a:rPr>
              <a:t>Propulsion Mode  </a:t>
            </a:r>
          </a:p>
          <a:p>
            <a:pPr marL="1257300" lvl="2" indent="-342900">
              <a:lnSpc>
                <a:spcPct val="120000"/>
              </a:lnSpc>
              <a:buFont typeface="Times New Roman" panose="02020603050405020304" pitchFamily="18" charset="0"/>
              <a:buChar char="▫"/>
            </a:pPr>
            <a:r>
              <a:rPr lang="en-IN" sz="2200" dirty="0">
                <a:solidFill>
                  <a:schemeClr val="tx2">
                    <a:lumMod val="50000"/>
                  </a:schemeClr>
                </a:solidFill>
                <a:latin typeface="Times New Roman" panose="02020603050405020304" pitchFamily="18" charset="0"/>
                <a:cs typeface="Times New Roman" panose="02020603050405020304" pitchFamily="18" charset="0"/>
              </a:rPr>
              <a:t>Jellyfish</a:t>
            </a:r>
          </a:p>
          <a:p>
            <a:endParaRPr lang="en-US" sz="2200" b="0" i="0" u="none" strike="noStrike" baseline="0" dirty="0">
              <a:solidFill>
                <a:srgbClr val="2B122B"/>
              </a:solidFill>
              <a:latin typeface="Times-Roman"/>
            </a:endParaRPr>
          </a:p>
        </p:txBody>
      </p:sp>
      <p:pic>
        <p:nvPicPr>
          <p:cNvPr id="1026" name="Picture 2" descr="How to know if a dolphin is not a shark - Quora">
            <a:extLst>
              <a:ext uri="{FF2B5EF4-FFF2-40B4-BE49-F238E27FC236}">
                <a16:creationId xmlns:a16="http://schemas.microsoft.com/office/drawing/2014/main" id="{A665D679-4B18-B16F-4EBB-9F03DDF50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0410" y="361520"/>
            <a:ext cx="33909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nta ray GIF - Find on GIFER">
            <a:extLst>
              <a:ext uri="{FF2B5EF4-FFF2-40B4-BE49-F238E27FC236}">
                <a16:creationId xmlns:a16="http://schemas.microsoft.com/office/drawing/2014/main" id="{30910916-0564-D894-8A7D-C8A55ED5D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9407" y="2431755"/>
            <a:ext cx="3451903" cy="18046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Jellyfish Gif + Wallpaper by Ricky Boyce on Dribbble">
            <a:extLst>
              <a:ext uri="{FF2B5EF4-FFF2-40B4-BE49-F238E27FC236}">
                <a16:creationId xmlns:a16="http://schemas.microsoft.com/office/drawing/2014/main" id="{BC7A2460-2317-324E-F7A0-48209D6EBD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0407" y="4369329"/>
            <a:ext cx="2825293" cy="2118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961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2" name="TextBox 1">
            <a:extLst>
              <a:ext uri="{FF2B5EF4-FFF2-40B4-BE49-F238E27FC236}">
                <a16:creationId xmlns:a16="http://schemas.microsoft.com/office/drawing/2014/main" id="{858AF0C0-2BE8-D64C-48A3-35D065DCF22E}"/>
              </a:ext>
            </a:extLst>
          </p:cNvPr>
          <p:cNvSpPr txBox="1"/>
          <p:nvPr/>
        </p:nvSpPr>
        <p:spPr>
          <a:xfrm>
            <a:off x="355600" y="505122"/>
            <a:ext cx="10947400" cy="5339923"/>
          </a:xfrm>
          <a:prstGeom prst="rect">
            <a:avLst/>
          </a:prstGeom>
          <a:noFill/>
        </p:spPr>
        <p:txBody>
          <a:bodyPr wrap="square" rtlCol="0">
            <a:spAutoFit/>
          </a:bodyPr>
          <a:lstStyle/>
          <a:p>
            <a:pPr algn="ctr"/>
            <a:r>
              <a:rPr lang="en-US" sz="2200" b="1" i="0" u="none" strike="noStrike" baseline="0" dirty="0">
                <a:solidFill>
                  <a:schemeClr val="tx2">
                    <a:lumMod val="50000"/>
                  </a:schemeClr>
                </a:solidFill>
                <a:latin typeface="Times-Roman"/>
              </a:rPr>
              <a:t>WHY PENGUINS?</a:t>
            </a:r>
          </a:p>
          <a:p>
            <a:pPr marL="285750" indent="-285750" algn="just">
              <a:lnSpc>
                <a:spcPct val="150000"/>
              </a:lnSpc>
              <a:buFont typeface="Arial" panose="020B0604020202020204" pitchFamily="34" charset="0"/>
              <a:buChar char="•"/>
            </a:pPr>
            <a:r>
              <a:rPr lang="en-US" sz="2200" b="0" i="0" u="none" strike="noStrike" baseline="0" dirty="0">
                <a:solidFill>
                  <a:schemeClr val="tx2">
                    <a:lumMod val="50000"/>
                  </a:schemeClr>
                </a:solidFill>
                <a:latin typeface="Times-Roman"/>
              </a:rPr>
              <a:t>Adapted to underwater swimming</a:t>
            </a:r>
          </a:p>
          <a:p>
            <a:pPr marL="285750" indent="-285750" algn="just">
              <a:lnSpc>
                <a:spcPct val="150000"/>
              </a:lnSpc>
              <a:buFont typeface="Arial" panose="020B0604020202020204" pitchFamily="34" charset="0"/>
              <a:buChar char="•"/>
            </a:pPr>
            <a:r>
              <a:rPr lang="en-US" sz="2200" b="0" i="0" u="none" strike="noStrike" baseline="0" dirty="0">
                <a:solidFill>
                  <a:schemeClr val="tx2">
                    <a:lumMod val="50000"/>
                  </a:schemeClr>
                </a:solidFill>
                <a:latin typeface="Times-Roman"/>
              </a:rPr>
              <a:t>Utilizes the burst swimming strategy of hydrofoil like</a:t>
            </a:r>
            <a:r>
              <a:rPr lang="en-US" sz="2200" dirty="0">
                <a:solidFill>
                  <a:schemeClr val="tx2">
                    <a:lumMod val="50000"/>
                  </a:schemeClr>
                </a:solidFill>
                <a:latin typeface="Times-Roman"/>
              </a:rPr>
              <a:t> </a:t>
            </a:r>
            <a:r>
              <a:rPr lang="en-US" sz="2200" b="0" i="0" u="none" strike="noStrike" baseline="0" dirty="0">
                <a:solidFill>
                  <a:schemeClr val="tx2">
                    <a:lumMod val="50000"/>
                  </a:schemeClr>
                </a:solidFill>
                <a:latin typeface="Times-Roman"/>
              </a:rPr>
              <a:t>wings</a:t>
            </a:r>
          </a:p>
          <a:p>
            <a:pPr marL="285750" indent="-285750" algn="just">
              <a:lnSpc>
                <a:spcPct val="150000"/>
              </a:lnSpc>
              <a:buFont typeface="Arial" panose="020B0604020202020204" pitchFamily="34" charset="0"/>
              <a:buChar char="•"/>
            </a:pPr>
            <a:r>
              <a:rPr lang="en-US" sz="2200" b="0" i="0" u="none" strike="noStrike" baseline="0" dirty="0">
                <a:solidFill>
                  <a:schemeClr val="tx2">
                    <a:lumMod val="50000"/>
                  </a:schemeClr>
                </a:solidFill>
                <a:latin typeface="Times-Roman"/>
              </a:rPr>
              <a:t>Mechanism of penguins jumping out of the water onto the ice</a:t>
            </a:r>
          </a:p>
          <a:p>
            <a:pPr marL="800100" lvl="1" indent="-342900" algn="just">
              <a:lnSpc>
                <a:spcPct val="150000"/>
              </a:lnSpc>
              <a:buFontTx/>
              <a:buChar char="▫"/>
            </a:pPr>
            <a:r>
              <a:rPr lang="en-US" sz="2200" b="0" i="0" u="none" strike="noStrike" baseline="0" dirty="0">
                <a:solidFill>
                  <a:schemeClr val="tx2">
                    <a:lumMod val="50000"/>
                  </a:schemeClr>
                </a:solidFill>
                <a:latin typeface="Times-Roman"/>
              </a:rPr>
              <a:t>Dive with compressive air in their wings</a:t>
            </a:r>
          </a:p>
          <a:p>
            <a:pPr marL="800100" lvl="1" indent="-342900" algn="just">
              <a:lnSpc>
                <a:spcPct val="150000"/>
              </a:lnSpc>
              <a:buFontTx/>
              <a:buChar char="▫"/>
            </a:pPr>
            <a:r>
              <a:rPr lang="en-US" sz="2200" b="0" i="0" u="none" strike="noStrike" baseline="0" dirty="0">
                <a:solidFill>
                  <a:schemeClr val="tx2">
                    <a:lumMod val="50000"/>
                  </a:schemeClr>
                </a:solidFill>
                <a:latin typeface="Times-Roman"/>
              </a:rPr>
              <a:t>Release during ascending</a:t>
            </a:r>
          </a:p>
          <a:p>
            <a:pPr marL="800100" lvl="1" indent="-342900" algn="just">
              <a:lnSpc>
                <a:spcPct val="150000"/>
              </a:lnSpc>
              <a:buFontTx/>
              <a:buChar char="▫"/>
            </a:pPr>
            <a:r>
              <a:rPr lang="en-US" sz="2200" b="0" i="0" u="none" strike="noStrike" baseline="0" dirty="0">
                <a:solidFill>
                  <a:schemeClr val="tx2">
                    <a:lumMod val="50000"/>
                  </a:schemeClr>
                </a:solidFill>
                <a:latin typeface="Times-Roman"/>
              </a:rPr>
              <a:t>Expanding microbubbles form a smooth lubrication coat</a:t>
            </a:r>
          </a:p>
          <a:p>
            <a:pPr lvl="1" algn="just">
              <a:lnSpc>
                <a:spcPct val="150000"/>
              </a:lnSpc>
            </a:pPr>
            <a:r>
              <a:rPr lang="en-US" sz="2200" dirty="0">
                <a:solidFill>
                  <a:schemeClr val="tx2">
                    <a:lumMod val="50000"/>
                  </a:schemeClr>
                </a:solidFill>
                <a:latin typeface="Times-Roman"/>
              </a:rPr>
              <a:t>    </a:t>
            </a:r>
            <a:r>
              <a:rPr lang="en-US" sz="2200" b="0" i="0" u="none" strike="noStrike" baseline="0" dirty="0">
                <a:solidFill>
                  <a:schemeClr val="tx2">
                    <a:lumMod val="50000"/>
                  </a:schemeClr>
                </a:solidFill>
                <a:latin typeface="Times-Roman"/>
              </a:rPr>
              <a:t> over the body </a:t>
            </a:r>
          </a:p>
          <a:p>
            <a:pPr marL="800100" lvl="1" indent="-342900" algn="just">
              <a:lnSpc>
                <a:spcPct val="150000"/>
              </a:lnSpc>
              <a:buFontTx/>
              <a:buChar char="▫"/>
            </a:pPr>
            <a:r>
              <a:rPr lang="en-US" sz="2200" b="0" i="0" u="none" strike="noStrike" baseline="0" dirty="0">
                <a:solidFill>
                  <a:schemeClr val="tx2">
                    <a:lumMod val="50000"/>
                  </a:schemeClr>
                </a:solidFill>
                <a:latin typeface="Times-Roman"/>
              </a:rPr>
              <a:t>Making it swim twice as fast as normal</a:t>
            </a:r>
          </a:p>
          <a:p>
            <a:pPr marL="800100" lvl="1" indent="-342900" algn="just">
              <a:lnSpc>
                <a:spcPct val="150000"/>
              </a:lnSpc>
              <a:buFontTx/>
              <a:buChar char="▫"/>
            </a:pPr>
            <a:r>
              <a:rPr lang="en-US" sz="2200" b="0" i="0" u="none" strike="noStrike" baseline="0" dirty="0">
                <a:solidFill>
                  <a:schemeClr val="tx2">
                    <a:lumMod val="50000"/>
                  </a:schemeClr>
                </a:solidFill>
                <a:latin typeface="Times-Roman"/>
              </a:rPr>
              <a:t>Bubble drag reduction (BDR)</a:t>
            </a:r>
          </a:p>
          <a:p>
            <a:pPr algn="l"/>
            <a:endParaRPr lang="en-IN" sz="2200" b="0" i="0" u="none" strike="noStrike" baseline="0" dirty="0">
              <a:solidFill>
                <a:schemeClr val="tx2">
                  <a:lumMod val="50000"/>
                </a:schemeClr>
              </a:solidFill>
              <a:latin typeface="Times-Roman"/>
            </a:endParaRPr>
          </a:p>
        </p:txBody>
      </p:sp>
      <p:pic>
        <p:nvPicPr>
          <p:cNvPr id="2050" name="Picture 2" descr="Penguin Gif By FatDragon100 On DeviantArt, 44% OFF">
            <a:extLst>
              <a:ext uri="{FF2B5EF4-FFF2-40B4-BE49-F238E27FC236}">
                <a16:creationId xmlns:a16="http://schemas.microsoft.com/office/drawing/2014/main" id="{0EEEE017-A21E-8780-0EFD-BAD6D52AD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0068" y="3546702"/>
            <a:ext cx="4106332" cy="23087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imals penguin GIF on GIFER - by Gra">
            <a:extLst>
              <a:ext uri="{FF2B5EF4-FFF2-40B4-BE49-F238E27FC236}">
                <a16:creationId xmlns:a16="http://schemas.microsoft.com/office/drawing/2014/main" id="{127C8A8C-F154-F19F-9A41-368BEE8B6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0068" y="928573"/>
            <a:ext cx="4106332" cy="1905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515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5" name="Google Shape;95;p2">
            <a:extLst>
              <a:ext uri="{FF2B5EF4-FFF2-40B4-BE49-F238E27FC236}">
                <a16:creationId xmlns:a16="http://schemas.microsoft.com/office/drawing/2014/main" id="{F631A2F5-E52C-9A5A-6DEA-D582F410E034}"/>
              </a:ext>
            </a:extLst>
          </p:cNvPr>
          <p:cNvSpPr txBox="1">
            <a:spLocks noGrp="1"/>
          </p:cNvSpPr>
          <p:nvPr>
            <p:ph type="title"/>
          </p:nvPr>
        </p:nvSpPr>
        <p:spPr>
          <a:xfrm>
            <a:off x="3089275" y="320743"/>
            <a:ext cx="6013450" cy="779924"/>
          </a:xfrm>
          <a:prstGeom prst="rect">
            <a:avLst/>
          </a:prstGeom>
          <a:noFill/>
          <a:ln>
            <a:noFill/>
          </a:ln>
        </p:spPr>
        <p:txBody>
          <a:bodyPr spcFirstLastPara="1" wrap="square" lIns="91425" tIns="45700" rIns="91425" bIns="45700" anchor="b" anchorCtr="0">
            <a:noAutofit/>
          </a:bodyPr>
          <a:lstStyle/>
          <a:p>
            <a:pPr algn="ctr" rtl="0">
              <a:lnSpc>
                <a:spcPct val="150000"/>
              </a:lnSpc>
              <a:buClr>
                <a:schemeClr val="dk1"/>
              </a:buClr>
              <a:buSzPct val="100000"/>
            </a:pPr>
            <a:r>
              <a:rPr lang="en-IN" sz="3200" kern="0" dirty="0">
                <a:latin typeface="Times New Roman" panose="02020603050405020304" pitchFamily="18" charset="0"/>
                <a:ea typeface="Times New Roman"/>
                <a:cs typeface="Times New Roman" panose="02020603050405020304" pitchFamily="18" charset="0"/>
                <a:sym typeface="Times New Roman"/>
              </a:rPr>
              <a:t>LITERATURE SURVEY</a:t>
            </a:r>
            <a:endParaRPr lang="en-IN" sz="3200" kern="0"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55B63A11-6FE4-0B45-6F2A-F57B5C3A67F6}"/>
              </a:ext>
            </a:extLst>
          </p:cNvPr>
          <p:cNvGraphicFramePr>
            <a:graphicFrameLocks noGrp="1"/>
          </p:cNvGraphicFramePr>
          <p:nvPr>
            <p:extLst>
              <p:ext uri="{D42A27DB-BD31-4B8C-83A1-F6EECF244321}">
                <p14:modId xmlns:p14="http://schemas.microsoft.com/office/powerpoint/2010/main" val="457404432"/>
              </p:ext>
            </p:extLst>
          </p:nvPr>
        </p:nvGraphicFramePr>
        <p:xfrm>
          <a:off x="506074" y="1205628"/>
          <a:ext cx="11177927" cy="4010504"/>
        </p:xfrm>
        <a:graphic>
          <a:graphicData uri="http://schemas.openxmlformats.org/drawingml/2006/table">
            <a:tbl>
              <a:tblPr firstRow="1" bandRow="1">
                <a:tableStyleId>{5C22544A-7EE6-4342-B048-85BDC9FD1C3A}</a:tableStyleId>
              </a:tblPr>
              <a:tblGrid>
                <a:gridCol w="1665626">
                  <a:extLst>
                    <a:ext uri="{9D8B030D-6E8A-4147-A177-3AD203B41FA5}">
                      <a16:colId xmlns:a16="http://schemas.microsoft.com/office/drawing/2014/main" val="3885121620"/>
                    </a:ext>
                  </a:extLst>
                </a:gridCol>
                <a:gridCol w="1028700">
                  <a:extLst>
                    <a:ext uri="{9D8B030D-6E8A-4147-A177-3AD203B41FA5}">
                      <a16:colId xmlns:a16="http://schemas.microsoft.com/office/drawing/2014/main" val="452663836"/>
                    </a:ext>
                  </a:extLst>
                </a:gridCol>
                <a:gridCol w="1498600">
                  <a:extLst>
                    <a:ext uri="{9D8B030D-6E8A-4147-A177-3AD203B41FA5}">
                      <a16:colId xmlns:a16="http://schemas.microsoft.com/office/drawing/2014/main" val="1266967324"/>
                    </a:ext>
                  </a:extLst>
                </a:gridCol>
                <a:gridCol w="2298700">
                  <a:extLst>
                    <a:ext uri="{9D8B030D-6E8A-4147-A177-3AD203B41FA5}">
                      <a16:colId xmlns:a16="http://schemas.microsoft.com/office/drawing/2014/main" val="940799398"/>
                    </a:ext>
                  </a:extLst>
                </a:gridCol>
                <a:gridCol w="4686301">
                  <a:extLst>
                    <a:ext uri="{9D8B030D-6E8A-4147-A177-3AD203B41FA5}">
                      <a16:colId xmlns:a16="http://schemas.microsoft.com/office/drawing/2014/main" val="1485950489"/>
                    </a:ext>
                  </a:extLst>
                </a:gridCol>
              </a:tblGrid>
              <a:tr h="914408">
                <a:tc>
                  <a:txBody>
                    <a:bodyPr/>
                    <a:lstStyle/>
                    <a:p>
                      <a:pPr marL="149225" algn="ctr">
                        <a:lnSpc>
                          <a:spcPct val="100000"/>
                        </a:lnSpc>
                      </a:pPr>
                      <a:r>
                        <a:rPr lang="en-US" sz="2200" b="1" dirty="0">
                          <a:solidFill>
                            <a:srgbClr val="1F3763"/>
                          </a:solidFill>
                          <a:latin typeface="Times New Roman"/>
                          <a:ea typeface="+mn-ea"/>
                          <a:cs typeface="Times New Roman"/>
                        </a:rPr>
                        <a:t>TITLE</a:t>
                      </a:r>
                      <a:endParaRPr sz="2200" b="1" dirty="0">
                        <a:solidFill>
                          <a:srgbClr val="1F3763"/>
                        </a:solidFill>
                        <a:latin typeface="Times New Roman"/>
                        <a:ea typeface="+mn-ea"/>
                        <a:cs typeface="Times New Roman"/>
                      </a:endParaRPr>
                    </a:p>
                  </a:txBody>
                  <a:tcPr marL="0" marR="0" marT="1905" marB="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49225" algn="l">
                        <a:lnSpc>
                          <a:spcPct val="100000"/>
                        </a:lnSpc>
                      </a:pPr>
                      <a:r>
                        <a:rPr lang="en-US" sz="2200" b="1" dirty="0">
                          <a:solidFill>
                            <a:srgbClr val="1F3763"/>
                          </a:solidFill>
                          <a:latin typeface="Times New Roman"/>
                          <a:ea typeface="+mn-ea"/>
                          <a:cs typeface="Times New Roman"/>
                        </a:rPr>
                        <a:t>YEAR</a:t>
                      </a:r>
                      <a:endParaRPr sz="2200" b="1" dirty="0">
                        <a:solidFill>
                          <a:srgbClr val="1F3763"/>
                        </a:solidFill>
                        <a:latin typeface="Times New Roman"/>
                        <a:ea typeface="+mn-ea"/>
                        <a:cs typeface="Times New Roman"/>
                      </a:endParaRPr>
                    </a:p>
                  </a:txBody>
                  <a:tcPr marL="0" marR="0" marT="1905" marB="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15"/>
                        </a:spcBef>
                      </a:pPr>
                      <a:r>
                        <a:rPr lang="en-US" sz="2200" b="1" dirty="0">
                          <a:solidFill>
                            <a:srgbClr val="1F3763"/>
                          </a:solidFill>
                          <a:latin typeface="Times New Roman"/>
                          <a:ea typeface="+mn-ea"/>
                          <a:cs typeface="Times New Roman"/>
                        </a:rPr>
                        <a:t>AUTHOR</a:t>
                      </a:r>
                      <a:endParaRPr lang="en-IN" sz="2200" b="1" dirty="0">
                        <a:solidFill>
                          <a:srgbClr val="1F3763"/>
                        </a:solidFill>
                        <a:latin typeface="Times New Roman"/>
                        <a:ea typeface="+mn-ea"/>
                        <a:cs typeface="Times New Roman"/>
                      </a:endParaRPr>
                    </a:p>
                  </a:txBody>
                  <a:tcPr marL="0" marR="0" marT="1905" marB="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15"/>
                        </a:spcBef>
                      </a:pPr>
                      <a:endParaRPr sz="2200" dirty="0">
                        <a:latin typeface="Times New Roman"/>
                        <a:cs typeface="Times New Roman"/>
                      </a:endParaRPr>
                    </a:p>
                    <a:p>
                      <a:pPr marL="149225" algn="ctr">
                        <a:lnSpc>
                          <a:spcPct val="100000"/>
                        </a:lnSpc>
                      </a:pPr>
                      <a:r>
                        <a:rPr sz="2200" b="1" dirty="0">
                          <a:solidFill>
                            <a:srgbClr val="1F3763"/>
                          </a:solidFill>
                          <a:latin typeface="Times New Roman"/>
                          <a:cs typeface="Times New Roman"/>
                        </a:rPr>
                        <a:t>PUBLICATION</a:t>
                      </a:r>
                      <a:endParaRPr sz="2200" dirty="0">
                        <a:latin typeface="Times New Roman"/>
                        <a:cs typeface="Times New Roman"/>
                      </a:endParaRPr>
                    </a:p>
                  </a:txBody>
                  <a:tcPr marL="0" marR="0" marT="0" marB="32400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15"/>
                        </a:spcBef>
                      </a:pPr>
                      <a:endParaRPr sz="2200" dirty="0">
                        <a:latin typeface="Times New Roman"/>
                        <a:cs typeface="Times New Roman"/>
                      </a:endParaRPr>
                    </a:p>
                    <a:p>
                      <a:pPr marL="792480">
                        <a:lnSpc>
                          <a:spcPct val="100000"/>
                        </a:lnSpc>
                      </a:pPr>
                      <a:r>
                        <a:rPr sz="2200" b="1" spc="15" dirty="0">
                          <a:solidFill>
                            <a:srgbClr val="1F3763"/>
                          </a:solidFill>
                          <a:latin typeface="Times New Roman"/>
                          <a:cs typeface="Times New Roman"/>
                        </a:rPr>
                        <a:t>METHODOL</a:t>
                      </a:r>
                      <a:r>
                        <a:rPr lang="en-US" sz="2200" b="1" spc="15" dirty="0">
                          <a:solidFill>
                            <a:srgbClr val="1F3763"/>
                          </a:solidFill>
                          <a:latin typeface="Times New Roman"/>
                          <a:cs typeface="Times New Roman"/>
                        </a:rPr>
                        <a:t>O</a:t>
                      </a:r>
                      <a:r>
                        <a:rPr sz="2200" b="1" spc="15" dirty="0">
                          <a:solidFill>
                            <a:srgbClr val="1F3763"/>
                          </a:solidFill>
                          <a:latin typeface="Times New Roman"/>
                          <a:cs typeface="Times New Roman"/>
                        </a:rPr>
                        <a:t>GY</a:t>
                      </a:r>
                      <a:endParaRPr sz="2200" dirty="0">
                        <a:latin typeface="Times New Roman"/>
                        <a:cs typeface="Times New Roman"/>
                      </a:endParaRPr>
                    </a:p>
                  </a:txBody>
                  <a:tcPr marL="0" marR="0" marT="0" marB="28800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0633352"/>
                  </a:ext>
                </a:extLst>
              </a:tr>
              <a:tr h="3015944">
                <a:tc>
                  <a:txBody>
                    <a:bodyPr/>
                    <a:lstStyle/>
                    <a:p>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Toward a novel robotic</a:t>
                      </a:r>
                    </a:p>
                    <a:p>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manta with unique pectoral fins</a:t>
                      </a:r>
                      <a:endParaRPr lang="en-IN" sz="2200" dirty="0">
                        <a:solidFill>
                          <a:schemeClr val="tx2">
                            <a:lumMod val="50000"/>
                          </a:schemeClr>
                        </a:solidFill>
                        <a:latin typeface="Times New Roman" panose="02020603050405020304" pitchFamily="18" charset="0"/>
                        <a:cs typeface="Times New Roman" panose="02020603050405020304" pitchFamily="18" charset="0"/>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dirty="0">
                          <a:solidFill>
                            <a:schemeClr val="tx2">
                              <a:lumMod val="50000"/>
                            </a:schemeClr>
                          </a:solidFill>
                          <a:latin typeface="Times New Roman" panose="02020603050405020304" pitchFamily="18" charset="0"/>
                          <a:cs typeface="Times New Roman" panose="02020603050405020304" pitchFamily="18" charset="0"/>
                        </a:rPr>
                        <a:t>2022</a:t>
                      </a:r>
                      <a:endParaRPr lang="en-IN" sz="2200" dirty="0">
                        <a:solidFill>
                          <a:schemeClr val="tx2">
                            <a:lumMod val="50000"/>
                          </a:schemeClr>
                        </a:solidFill>
                        <a:latin typeface="Times New Roman" panose="02020603050405020304" pitchFamily="18" charset="0"/>
                        <a:cs typeface="Times New Roman" panose="02020603050405020304" pitchFamily="18" charset="0"/>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Y. Meng, </a:t>
                      </a:r>
                    </a:p>
                    <a:p>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Z. Wu,</a:t>
                      </a:r>
                    </a:p>
                    <a:p>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H. Dong, </a:t>
                      </a:r>
                    </a:p>
                    <a:p>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J. Wang,</a:t>
                      </a:r>
                    </a:p>
                    <a:p>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J. Yu</a:t>
                      </a:r>
                      <a:endParaRPr lang="en-IN" sz="2200" dirty="0">
                        <a:solidFill>
                          <a:schemeClr val="tx2">
                            <a:lumMod val="50000"/>
                          </a:schemeClr>
                        </a:solidFill>
                        <a:latin typeface="Times New Roman" panose="02020603050405020304" pitchFamily="18" charset="0"/>
                        <a:cs typeface="Times New Roman" panose="02020603050405020304" pitchFamily="18" charset="0"/>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IEEE Transactions on Systems, Man, and Cybernetics: Systems </a:t>
                      </a:r>
                      <a:endParaRPr lang="en-IN" sz="2200" dirty="0">
                        <a:solidFill>
                          <a:schemeClr val="tx2">
                            <a:lumMod val="50000"/>
                          </a:schemeClr>
                        </a:solidFill>
                        <a:latin typeface="Times New Roman" panose="02020603050405020304" pitchFamily="18" charset="0"/>
                        <a:cs typeface="Times New Roman" panose="02020603050405020304" pitchFamily="18" charset="0"/>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0" indent="-342900" algn="just">
                        <a:buFont typeface="Arial"/>
                        <a:buChar char="•"/>
                      </a:pPr>
                      <a:r>
                        <a:rPr lang="en-US" sz="2200" b="0" i="0" u="none" strike="noStrike" baseline="0" noProof="0" dirty="0">
                          <a:solidFill>
                            <a:schemeClr val="tx2">
                              <a:lumMod val="50000"/>
                            </a:schemeClr>
                          </a:solidFill>
                          <a:latin typeface="Times New Roman"/>
                          <a:ea typeface="+mn-ea"/>
                          <a:cs typeface="Times New Roman"/>
                        </a:rPr>
                        <a:t>Improved crank rocker mechanism endows the robot with high swimming speed and efficient flapping patterns.</a:t>
                      </a:r>
                    </a:p>
                    <a:p>
                      <a:pPr marL="342900" lvl="0" indent="-342900" algn="just">
                        <a:buFont typeface="Arial"/>
                        <a:buChar char="•"/>
                      </a:pPr>
                      <a:r>
                        <a:rPr lang="en-US" sz="2200" b="0" i="0" u="none" strike="noStrike" baseline="0" noProof="0" dirty="0">
                          <a:solidFill>
                            <a:schemeClr val="tx2">
                              <a:lumMod val="50000"/>
                            </a:schemeClr>
                          </a:solidFill>
                          <a:latin typeface="Times New Roman"/>
                          <a:ea typeface="+mn-ea"/>
                          <a:cs typeface="Times New Roman"/>
                        </a:rPr>
                        <a:t>Distinctive horizontal DOF is employed to coordinate with the flapping movement, allowing remarkable pitch adjustment. </a:t>
                      </a:r>
                      <a:endParaRPr lang="en-IN" sz="2200" b="0" i="0" u="none" strike="noStrike" baseline="0" noProof="0" dirty="0">
                        <a:solidFill>
                          <a:schemeClr val="tx2">
                            <a:lumMod val="50000"/>
                          </a:schemeClr>
                        </a:solidFill>
                        <a:latin typeface="Times New Roman"/>
                        <a:ea typeface="+mn-ea"/>
                        <a:cs typeface="Times New Roman"/>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4179997"/>
                  </a:ext>
                </a:extLst>
              </a:tr>
            </a:tbl>
          </a:graphicData>
        </a:graphic>
      </p:graphicFrame>
    </p:spTree>
    <p:extLst>
      <p:ext uri="{BB962C8B-B14F-4D97-AF65-F5344CB8AC3E}">
        <p14:creationId xmlns:p14="http://schemas.microsoft.com/office/powerpoint/2010/main" val="4168198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5" name="Google Shape;95;p2">
            <a:extLst>
              <a:ext uri="{FF2B5EF4-FFF2-40B4-BE49-F238E27FC236}">
                <a16:creationId xmlns:a16="http://schemas.microsoft.com/office/drawing/2014/main" id="{F631A2F5-E52C-9A5A-6DEA-D582F410E034}"/>
              </a:ext>
            </a:extLst>
          </p:cNvPr>
          <p:cNvSpPr txBox="1">
            <a:spLocks noGrp="1"/>
          </p:cNvSpPr>
          <p:nvPr>
            <p:ph type="title"/>
          </p:nvPr>
        </p:nvSpPr>
        <p:spPr>
          <a:xfrm>
            <a:off x="3089275" y="320743"/>
            <a:ext cx="6013450" cy="779924"/>
          </a:xfrm>
          <a:prstGeom prst="rect">
            <a:avLst/>
          </a:prstGeom>
          <a:noFill/>
          <a:ln>
            <a:noFill/>
          </a:ln>
        </p:spPr>
        <p:txBody>
          <a:bodyPr spcFirstLastPara="1" wrap="square" lIns="91425" tIns="45700" rIns="91425" bIns="45700" anchor="b" anchorCtr="0">
            <a:noAutofit/>
          </a:bodyPr>
          <a:lstStyle/>
          <a:p>
            <a:pPr algn="ctr" rtl="0">
              <a:lnSpc>
                <a:spcPct val="150000"/>
              </a:lnSpc>
              <a:buClr>
                <a:schemeClr val="dk1"/>
              </a:buClr>
              <a:buSzPct val="100000"/>
            </a:pPr>
            <a:r>
              <a:rPr lang="en-IN" sz="3200" kern="0" dirty="0">
                <a:latin typeface="Times New Roman" panose="02020603050405020304" pitchFamily="18" charset="0"/>
                <a:ea typeface="Times New Roman"/>
                <a:cs typeface="Times New Roman" panose="02020603050405020304" pitchFamily="18" charset="0"/>
                <a:sym typeface="Times New Roman"/>
              </a:rPr>
              <a:t>LITERATURE SURVEY</a:t>
            </a:r>
            <a:endParaRPr lang="en-IN" sz="3200" kern="0"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55B63A11-6FE4-0B45-6F2A-F57B5C3A67F6}"/>
              </a:ext>
            </a:extLst>
          </p:cNvPr>
          <p:cNvGraphicFramePr>
            <a:graphicFrameLocks noGrp="1"/>
          </p:cNvGraphicFramePr>
          <p:nvPr>
            <p:extLst>
              <p:ext uri="{D42A27DB-BD31-4B8C-83A1-F6EECF244321}">
                <p14:modId xmlns:p14="http://schemas.microsoft.com/office/powerpoint/2010/main" val="3624527974"/>
              </p:ext>
            </p:extLst>
          </p:nvPr>
        </p:nvGraphicFramePr>
        <p:xfrm>
          <a:off x="418136" y="1092617"/>
          <a:ext cx="11316664" cy="5109360"/>
        </p:xfrm>
        <a:graphic>
          <a:graphicData uri="http://schemas.openxmlformats.org/drawingml/2006/table">
            <a:tbl>
              <a:tblPr firstRow="1" bandRow="1">
                <a:tableStyleId>{5C22544A-7EE6-4342-B048-85BDC9FD1C3A}</a:tableStyleId>
              </a:tblPr>
              <a:tblGrid>
                <a:gridCol w="1842464">
                  <a:extLst>
                    <a:ext uri="{9D8B030D-6E8A-4147-A177-3AD203B41FA5}">
                      <a16:colId xmlns:a16="http://schemas.microsoft.com/office/drawing/2014/main" val="3885121620"/>
                    </a:ext>
                  </a:extLst>
                </a:gridCol>
                <a:gridCol w="1003300">
                  <a:extLst>
                    <a:ext uri="{9D8B030D-6E8A-4147-A177-3AD203B41FA5}">
                      <a16:colId xmlns:a16="http://schemas.microsoft.com/office/drawing/2014/main" val="452663836"/>
                    </a:ext>
                  </a:extLst>
                </a:gridCol>
                <a:gridCol w="1473200">
                  <a:extLst>
                    <a:ext uri="{9D8B030D-6E8A-4147-A177-3AD203B41FA5}">
                      <a16:colId xmlns:a16="http://schemas.microsoft.com/office/drawing/2014/main" val="1266967324"/>
                    </a:ext>
                  </a:extLst>
                </a:gridCol>
                <a:gridCol w="2184400">
                  <a:extLst>
                    <a:ext uri="{9D8B030D-6E8A-4147-A177-3AD203B41FA5}">
                      <a16:colId xmlns:a16="http://schemas.microsoft.com/office/drawing/2014/main" val="940799398"/>
                    </a:ext>
                  </a:extLst>
                </a:gridCol>
                <a:gridCol w="4813300">
                  <a:extLst>
                    <a:ext uri="{9D8B030D-6E8A-4147-A177-3AD203B41FA5}">
                      <a16:colId xmlns:a16="http://schemas.microsoft.com/office/drawing/2014/main" val="1485950489"/>
                    </a:ext>
                  </a:extLst>
                </a:gridCol>
              </a:tblGrid>
              <a:tr h="791501">
                <a:tc>
                  <a:txBody>
                    <a:bodyPr/>
                    <a:lstStyle/>
                    <a:p>
                      <a:pPr marL="149225" algn="ctr">
                        <a:lnSpc>
                          <a:spcPct val="100000"/>
                        </a:lnSpc>
                      </a:pPr>
                      <a:r>
                        <a:rPr lang="en-US" sz="2200" b="1" dirty="0">
                          <a:solidFill>
                            <a:srgbClr val="1F3763"/>
                          </a:solidFill>
                          <a:latin typeface="Times New Roman"/>
                          <a:ea typeface="+mn-ea"/>
                          <a:cs typeface="Times New Roman"/>
                        </a:rPr>
                        <a:t>TITLE</a:t>
                      </a:r>
                      <a:endParaRPr sz="2200" b="1" dirty="0">
                        <a:solidFill>
                          <a:srgbClr val="1F3763"/>
                        </a:solidFill>
                        <a:latin typeface="Times New Roman"/>
                        <a:ea typeface="+mn-ea"/>
                        <a:cs typeface="Times New Roman"/>
                      </a:endParaRPr>
                    </a:p>
                  </a:txBody>
                  <a:tcPr marL="0" marR="0" marT="1905" marB="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49225" algn="l">
                        <a:lnSpc>
                          <a:spcPct val="100000"/>
                        </a:lnSpc>
                      </a:pPr>
                      <a:r>
                        <a:rPr lang="en-US" sz="2200" b="1" dirty="0">
                          <a:solidFill>
                            <a:srgbClr val="1F3763"/>
                          </a:solidFill>
                          <a:latin typeface="Times New Roman"/>
                          <a:ea typeface="+mn-ea"/>
                          <a:cs typeface="Times New Roman"/>
                        </a:rPr>
                        <a:t>YEAR</a:t>
                      </a:r>
                      <a:endParaRPr sz="2200" b="1" dirty="0">
                        <a:solidFill>
                          <a:srgbClr val="1F3763"/>
                        </a:solidFill>
                        <a:latin typeface="Times New Roman"/>
                        <a:ea typeface="+mn-ea"/>
                        <a:cs typeface="Times New Roman"/>
                      </a:endParaRPr>
                    </a:p>
                  </a:txBody>
                  <a:tcPr marL="0" marR="0" marT="1905" marB="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15"/>
                        </a:spcBef>
                      </a:pPr>
                      <a:r>
                        <a:rPr lang="en-US" sz="2200" b="1" dirty="0">
                          <a:solidFill>
                            <a:srgbClr val="1F3763"/>
                          </a:solidFill>
                          <a:latin typeface="Times New Roman"/>
                          <a:ea typeface="+mn-ea"/>
                          <a:cs typeface="Times New Roman"/>
                        </a:rPr>
                        <a:t>AUTHOR</a:t>
                      </a:r>
                      <a:endParaRPr lang="en-IN" sz="2200" b="1" dirty="0">
                        <a:solidFill>
                          <a:srgbClr val="1F3763"/>
                        </a:solidFill>
                        <a:latin typeface="Times New Roman"/>
                        <a:ea typeface="+mn-ea"/>
                        <a:cs typeface="Times New Roman"/>
                      </a:endParaRPr>
                    </a:p>
                  </a:txBody>
                  <a:tcPr marL="0" marR="0" marT="1905" marB="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15"/>
                        </a:spcBef>
                      </a:pPr>
                      <a:endParaRPr sz="2200" dirty="0">
                        <a:latin typeface="Times New Roman"/>
                        <a:cs typeface="Times New Roman"/>
                      </a:endParaRPr>
                    </a:p>
                    <a:p>
                      <a:pPr marL="149225" algn="l">
                        <a:lnSpc>
                          <a:spcPct val="100000"/>
                        </a:lnSpc>
                      </a:pPr>
                      <a:r>
                        <a:rPr sz="2200" b="1" dirty="0">
                          <a:solidFill>
                            <a:srgbClr val="1F3763"/>
                          </a:solidFill>
                          <a:latin typeface="Times New Roman"/>
                          <a:cs typeface="Times New Roman"/>
                        </a:rPr>
                        <a:t>PUBLICATION</a:t>
                      </a:r>
                      <a:endParaRPr sz="2200" dirty="0">
                        <a:latin typeface="Times New Roman"/>
                        <a:cs typeface="Times New Roman"/>
                      </a:endParaRPr>
                    </a:p>
                  </a:txBody>
                  <a:tcPr marL="0" marR="0" marT="0" marB="32400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15"/>
                        </a:spcBef>
                      </a:pPr>
                      <a:endParaRPr sz="2200" dirty="0">
                        <a:latin typeface="Times New Roman"/>
                        <a:cs typeface="Times New Roman"/>
                      </a:endParaRPr>
                    </a:p>
                    <a:p>
                      <a:pPr marL="792480">
                        <a:lnSpc>
                          <a:spcPct val="100000"/>
                        </a:lnSpc>
                      </a:pPr>
                      <a:r>
                        <a:rPr sz="2200" b="1" spc="15" dirty="0">
                          <a:solidFill>
                            <a:srgbClr val="1F3763"/>
                          </a:solidFill>
                          <a:latin typeface="Times New Roman"/>
                          <a:cs typeface="Times New Roman"/>
                        </a:rPr>
                        <a:t>METHODOL</a:t>
                      </a:r>
                      <a:r>
                        <a:rPr lang="en-US" sz="2200" b="1" spc="15" dirty="0">
                          <a:solidFill>
                            <a:srgbClr val="1F3763"/>
                          </a:solidFill>
                          <a:latin typeface="Times New Roman"/>
                          <a:cs typeface="Times New Roman"/>
                        </a:rPr>
                        <a:t>O</a:t>
                      </a:r>
                      <a:r>
                        <a:rPr sz="2200" b="1" spc="15" dirty="0">
                          <a:solidFill>
                            <a:srgbClr val="1F3763"/>
                          </a:solidFill>
                          <a:latin typeface="Times New Roman"/>
                          <a:cs typeface="Times New Roman"/>
                        </a:rPr>
                        <a:t>GY</a:t>
                      </a:r>
                      <a:endParaRPr sz="2200" dirty="0">
                        <a:latin typeface="Times New Roman"/>
                        <a:cs typeface="Times New Roman"/>
                      </a:endParaRPr>
                    </a:p>
                  </a:txBody>
                  <a:tcPr marL="0" marR="0" marT="0" marB="28800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0633352"/>
                  </a:ext>
                </a:extLst>
              </a:tr>
              <a:tr h="3277084">
                <a:tc>
                  <a:txBody>
                    <a:bodyPr/>
                    <a:lstStyle/>
                    <a:p>
                      <a:pPr algn="l"/>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Biomimetic Realization of a Robotic Penguin</a:t>
                      </a:r>
                    </a:p>
                    <a:p>
                      <a:pPr algn="l"/>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Wing: Design and Thrust Characteristics</a:t>
                      </a:r>
                      <a:endParaRPr lang="en-IN" sz="2200" dirty="0">
                        <a:solidFill>
                          <a:schemeClr val="tx2">
                            <a:lumMod val="50000"/>
                          </a:schemeClr>
                        </a:solidFill>
                        <a:latin typeface="Times New Roman" panose="02020603050405020304" pitchFamily="18" charset="0"/>
                        <a:cs typeface="Times New Roman" panose="02020603050405020304" pitchFamily="18" charset="0"/>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200" dirty="0">
                          <a:solidFill>
                            <a:schemeClr val="tx2">
                              <a:lumMod val="50000"/>
                            </a:schemeClr>
                          </a:solidFill>
                          <a:latin typeface="Times New Roman" panose="02020603050405020304" pitchFamily="18" charset="0"/>
                          <a:cs typeface="Times New Roman" panose="02020603050405020304" pitchFamily="18" charset="0"/>
                        </a:rPr>
                        <a:t>2021</a:t>
                      </a:r>
                      <a:endParaRPr lang="en-IN" sz="2200" dirty="0">
                        <a:solidFill>
                          <a:schemeClr val="tx2">
                            <a:lumMod val="50000"/>
                          </a:schemeClr>
                        </a:solidFill>
                        <a:latin typeface="Times New Roman" panose="02020603050405020304" pitchFamily="18" charset="0"/>
                        <a:cs typeface="Times New Roman" panose="02020603050405020304" pitchFamily="18" charset="0"/>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IN" sz="2200" b="0" i="0" u="none" strike="noStrike" baseline="0" dirty="0" err="1">
                          <a:solidFill>
                            <a:schemeClr val="tx2">
                              <a:lumMod val="50000"/>
                            </a:schemeClr>
                          </a:solidFill>
                          <a:latin typeface="Times New Roman"/>
                          <a:ea typeface="+mn-ea"/>
                          <a:cs typeface="Times New Roman"/>
                        </a:rPr>
                        <a:t>Y.Shen</a:t>
                      </a:r>
                      <a:r>
                        <a:rPr lang="en-IN" sz="2200" b="0" i="0" u="none" strike="noStrike" baseline="0" dirty="0">
                          <a:solidFill>
                            <a:schemeClr val="tx2">
                              <a:lumMod val="50000"/>
                            </a:schemeClr>
                          </a:solidFill>
                          <a:latin typeface="Times New Roman"/>
                          <a:ea typeface="+mn-ea"/>
                          <a:cs typeface="Times New Roman"/>
                        </a:rPr>
                        <a:t>, </a:t>
                      </a:r>
                      <a:r>
                        <a:rPr lang="en-IN" sz="2200" b="0" i="0" u="none" strike="noStrike" baseline="0" dirty="0" err="1">
                          <a:solidFill>
                            <a:schemeClr val="tx2">
                              <a:lumMod val="50000"/>
                            </a:schemeClr>
                          </a:solidFill>
                          <a:latin typeface="Times New Roman"/>
                          <a:ea typeface="+mn-ea"/>
                          <a:cs typeface="Times New Roman"/>
                        </a:rPr>
                        <a:t>N.Harada</a:t>
                      </a:r>
                      <a:r>
                        <a:rPr lang="en-IN" sz="2200" b="0" i="0" u="none" strike="noStrike" baseline="0" dirty="0">
                          <a:solidFill>
                            <a:schemeClr val="tx2">
                              <a:lumMod val="50000"/>
                            </a:schemeClr>
                          </a:solidFill>
                          <a:latin typeface="Times New Roman"/>
                          <a:ea typeface="+mn-ea"/>
                          <a:cs typeface="Times New Roman"/>
                        </a:rPr>
                        <a:t>, </a:t>
                      </a:r>
                    </a:p>
                    <a:p>
                      <a:pPr algn="l"/>
                      <a:r>
                        <a:rPr lang="en-IN" sz="2200" b="0" i="0" u="none" strike="noStrike" baseline="0" dirty="0">
                          <a:solidFill>
                            <a:schemeClr val="tx2">
                              <a:lumMod val="50000"/>
                            </a:schemeClr>
                          </a:solidFill>
                          <a:latin typeface="Times New Roman"/>
                          <a:ea typeface="+mn-ea"/>
                          <a:cs typeface="Times New Roman"/>
                        </a:rPr>
                        <a:t>S. </a:t>
                      </a:r>
                      <a:r>
                        <a:rPr lang="en-IN" sz="2200" b="0" i="0" u="none" strike="noStrike" baseline="0" dirty="0" err="1">
                          <a:solidFill>
                            <a:schemeClr val="tx2">
                              <a:lumMod val="50000"/>
                            </a:schemeClr>
                          </a:solidFill>
                          <a:latin typeface="Times New Roman"/>
                          <a:ea typeface="+mn-ea"/>
                          <a:cs typeface="Times New Roman"/>
                        </a:rPr>
                        <a:t>Katagiri</a:t>
                      </a:r>
                      <a:r>
                        <a:rPr lang="en-IN" sz="2200" b="0" i="0" u="none" strike="noStrike" baseline="0" dirty="0">
                          <a:solidFill>
                            <a:schemeClr val="tx2">
                              <a:lumMod val="50000"/>
                            </a:schemeClr>
                          </a:solidFill>
                          <a:latin typeface="Times New Roman"/>
                          <a:ea typeface="+mn-ea"/>
                          <a:cs typeface="Times New Roman"/>
                        </a:rPr>
                        <a:t>, </a:t>
                      </a:r>
                      <a:r>
                        <a:rPr lang="en-IN" sz="2200" b="0" i="0" u="none" strike="noStrike" baseline="0" dirty="0" err="1">
                          <a:solidFill>
                            <a:schemeClr val="tx2">
                              <a:lumMod val="50000"/>
                            </a:schemeClr>
                          </a:solidFill>
                          <a:latin typeface="Times New Roman"/>
                          <a:ea typeface="+mn-ea"/>
                          <a:cs typeface="Times New Roman"/>
                        </a:rPr>
                        <a:t>H.Tanaka</a:t>
                      </a:r>
                      <a:endParaRPr lang="en-IN" sz="2200" dirty="0">
                        <a:solidFill>
                          <a:schemeClr val="tx2">
                            <a:lumMod val="50000"/>
                          </a:schemeClr>
                        </a:solidFill>
                        <a:latin typeface="Times New Roman" panose="02020603050405020304" pitchFamily="18" charset="0"/>
                        <a:cs typeface="Times New Roman" panose="02020603050405020304" pitchFamily="18" charset="0"/>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IEEE/ASME Transactions on Mechatronics</a:t>
                      </a:r>
                      <a:endParaRPr lang="en-IN" sz="2200" dirty="0">
                        <a:solidFill>
                          <a:schemeClr val="tx2">
                            <a:lumMod val="50000"/>
                          </a:schemeClr>
                        </a:solidFill>
                        <a:latin typeface="Times New Roman" panose="02020603050405020304" pitchFamily="18" charset="0"/>
                        <a:cs typeface="Times New Roman" panose="02020603050405020304" pitchFamily="18" charset="0"/>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0" indent="-342900" algn="just">
                        <a:buFont typeface="Arial"/>
                        <a:buChar char="•"/>
                      </a:pPr>
                      <a:r>
                        <a:rPr lang="en-US" sz="2200" b="0" i="0" u="none" strike="noStrike" baseline="0" noProof="0" dirty="0">
                          <a:solidFill>
                            <a:schemeClr val="tx2">
                              <a:lumMod val="50000"/>
                            </a:schemeClr>
                          </a:solidFill>
                          <a:latin typeface="Times New Roman"/>
                          <a:ea typeface="+mn-ea"/>
                          <a:cs typeface="Times New Roman"/>
                        </a:rPr>
                        <a:t>Flapping motion generates the main thrust during locomotion.</a:t>
                      </a:r>
                    </a:p>
                    <a:p>
                      <a:pPr marL="342900" lvl="0" indent="-342900" algn="just">
                        <a:buFont typeface="Arial"/>
                        <a:buChar char="•"/>
                      </a:pPr>
                      <a:r>
                        <a:rPr lang="en-US" sz="2200" b="0" i="0" u="none" strike="noStrike" baseline="0" noProof="0" dirty="0">
                          <a:solidFill>
                            <a:schemeClr val="tx2">
                              <a:lumMod val="50000"/>
                            </a:schemeClr>
                          </a:solidFill>
                          <a:latin typeface="Times New Roman"/>
                          <a:ea typeface="+mn-ea"/>
                          <a:cs typeface="Times New Roman"/>
                        </a:rPr>
                        <a:t>Pitch angle can change the thrust direction.</a:t>
                      </a:r>
                    </a:p>
                    <a:p>
                      <a:pPr marL="342900" lvl="0" indent="-342900" algn="just">
                        <a:buFont typeface="Arial"/>
                        <a:buChar char="•"/>
                      </a:pPr>
                      <a:r>
                        <a:rPr lang="en-US" sz="2200" b="0" i="0" u="none" strike="noStrike" baseline="0" noProof="0" dirty="0">
                          <a:solidFill>
                            <a:schemeClr val="tx2">
                              <a:lumMod val="50000"/>
                            </a:schemeClr>
                          </a:solidFill>
                          <a:latin typeface="Times New Roman"/>
                          <a:ea typeface="+mn-ea"/>
                          <a:cs typeface="Times New Roman"/>
                        </a:rPr>
                        <a:t>Feathering motion enables active control of the angle of attack. Stalling of the wing occurs near an </a:t>
                      </a:r>
                      <a:r>
                        <a:rPr lang="en-US" sz="2200" b="0" i="0" u="none" strike="noStrike" baseline="0" noProof="0" dirty="0" err="1">
                          <a:solidFill>
                            <a:schemeClr val="tx2">
                              <a:lumMod val="50000"/>
                            </a:schemeClr>
                          </a:solidFill>
                          <a:latin typeface="Times New Roman"/>
                          <a:ea typeface="+mn-ea"/>
                          <a:cs typeface="Times New Roman"/>
                        </a:rPr>
                        <a:t>AoA</a:t>
                      </a:r>
                      <a:r>
                        <a:rPr lang="en-US" sz="2200" b="0" i="0" u="none" strike="noStrike" baseline="0" noProof="0" dirty="0">
                          <a:solidFill>
                            <a:schemeClr val="tx2">
                              <a:lumMod val="50000"/>
                            </a:schemeClr>
                          </a:solidFill>
                          <a:latin typeface="Times New Roman"/>
                          <a:ea typeface="+mn-ea"/>
                          <a:cs typeface="Times New Roman"/>
                        </a:rPr>
                        <a:t> of 10◦ in the steady state.</a:t>
                      </a:r>
                    </a:p>
                    <a:p>
                      <a:pPr marL="342900" lvl="0" indent="-342900" algn="just">
                        <a:buFont typeface="Arial"/>
                        <a:buChar char="•"/>
                      </a:pPr>
                      <a:r>
                        <a:rPr lang="en-US" sz="2200" b="0" i="0" u="none" strike="noStrike" baseline="0" noProof="0" dirty="0">
                          <a:solidFill>
                            <a:schemeClr val="tx2">
                              <a:lumMod val="50000"/>
                            </a:schemeClr>
                          </a:solidFill>
                          <a:latin typeface="Times New Roman"/>
                          <a:ea typeface="+mn-ea"/>
                          <a:cs typeface="Times New Roman"/>
                        </a:rPr>
                        <a:t>The feathering motion can avoid the stall, boost the net thrust and reduce the torque required to actuate the flapping motion.</a:t>
                      </a:r>
                      <a:endParaRPr lang="en-IN" sz="2200" b="0" i="0" u="none" strike="noStrike" baseline="0" noProof="0" dirty="0">
                        <a:solidFill>
                          <a:schemeClr val="tx2">
                            <a:lumMod val="50000"/>
                          </a:schemeClr>
                        </a:solidFill>
                        <a:latin typeface="Times New Roman"/>
                        <a:ea typeface="+mn-ea"/>
                        <a:cs typeface="Times New Roman"/>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4179997"/>
                  </a:ext>
                </a:extLst>
              </a:tr>
            </a:tbl>
          </a:graphicData>
        </a:graphic>
      </p:graphicFrame>
    </p:spTree>
    <p:extLst>
      <p:ext uri="{BB962C8B-B14F-4D97-AF65-F5344CB8AC3E}">
        <p14:creationId xmlns:p14="http://schemas.microsoft.com/office/powerpoint/2010/main" val="1840257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5" name="Google Shape;95;p2">
            <a:extLst>
              <a:ext uri="{FF2B5EF4-FFF2-40B4-BE49-F238E27FC236}">
                <a16:creationId xmlns:a16="http://schemas.microsoft.com/office/drawing/2014/main" id="{F631A2F5-E52C-9A5A-6DEA-D582F410E034}"/>
              </a:ext>
            </a:extLst>
          </p:cNvPr>
          <p:cNvSpPr txBox="1">
            <a:spLocks noGrp="1"/>
          </p:cNvSpPr>
          <p:nvPr>
            <p:ph type="title"/>
          </p:nvPr>
        </p:nvSpPr>
        <p:spPr>
          <a:xfrm>
            <a:off x="3089275" y="320743"/>
            <a:ext cx="6013450" cy="779924"/>
          </a:xfrm>
          <a:prstGeom prst="rect">
            <a:avLst/>
          </a:prstGeom>
          <a:noFill/>
          <a:ln>
            <a:noFill/>
          </a:ln>
        </p:spPr>
        <p:txBody>
          <a:bodyPr spcFirstLastPara="1" wrap="square" lIns="91425" tIns="45700" rIns="91425" bIns="45700" anchor="b" anchorCtr="0">
            <a:noAutofit/>
          </a:bodyPr>
          <a:lstStyle/>
          <a:p>
            <a:pPr algn="ctr" rtl="0">
              <a:lnSpc>
                <a:spcPct val="150000"/>
              </a:lnSpc>
              <a:buClr>
                <a:schemeClr val="dk1"/>
              </a:buClr>
              <a:buSzPct val="100000"/>
            </a:pPr>
            <a:r>
              <a:rPr lang="en-IN" sz="3200" kern="0" dirty="0">
                <a:latin typeface="Times New Roman" panose="02020603050405020304" pitchFamily="18" charset="0"/>
                <a:ea typeface="Times New Roman"/>
                <a:cs typeface="Times New Roman" panose="02020603050405020304" pitchFamily="18" charset="0"/>
                <a:sym typeface="Times New Roman"/>
              </a:rPr>
              <a:t>LITERATURE SURVEY</a:t>
            </a:r>
            <a:endParaRPr lang="en-IN" sz="3200" kern="0"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55B63A11-6FE4-0B45-6F2A-F57B5C3A67F6}"/>
              </a:ext>
            </a:extLst>
          </p:cNvPr>
          <p:cNvGraphicFramePr>
            <a:graphicFrameLocks noGrp="1"/>
          </p:cNvGraphicFramePr>
          <p:nvPr>
            <p:extLst>
              <p:ext uri="{D42A27DB-BD31-4B8C-83A1-F6EECF244321}">
                <p14:modId xmlns:p14="http://schemas.microsoft.com/office/powerpoint/2010/main" val="1073630635"/>
              </p:ext>
            </p:extLst>
          </p:nvPr>
        </p:nvGraphicFramePr>
        <p:xfrm>
          <a:off x="506074" y="1205628"/>
          <a:ext cx="11177927" cy="4641691"/>
        </p:xfrm>
        <a:graphic>
          <a:graphicData uri="http://schemas.openxmlformats.org/drawingml/2006/table">
            <a:tbl>
              <a:tblPr firstRow="1" bandRow="1">
                <a:tableStyleId>{5C22544A-7EE6-4342-B048-85BDC9FD1C3A}</a:tableStyleId>
              </a:tblPr>
              <a:tblGrid>
                <a:gridCol w="1868826">
                  <a:extLst>
                    <a:ext uri="{9D8B030D-6E8A-4147-A177-3AD203B41FA5}">
                      <a16:colId xmlns:a16="http://schemas.microsoft.com/office/drawing/2014/main" val="3885121620"/>
                    </a:ext>
                  </a:extLst>
                </a:gridCol>
                <a:gridCol w="1028700">
                  <a:extLst>
                    <a:ext uri="{9D8B030D-6E8A-4147-A177-3AD203B41FA5}">
                      <a16:colId xmlns:a16="http://schemas.microsoft.com/office/drawing/2014/main" val="452663836"/>
                    </a:ext>
                  </a:extLst>
                </a:gridCol>
                <a:gridCol w="1498600">
                  <a:extLst>
                    <a:ext uri="{9D8B030D-6E8A-4147-A177-3AD203B41FA5}">
                      <a16:colId xmlns:a16="http://schemas.microsoft.com/office/drawing/2014/main" val="1266967324"/>
                    </a:ext>
                  </a:extLst>
                </a:gridCol>
                <a:gridCol w="2286000">
                  <a:extLst>
                    <a:ext uri="{9D8B030D-6E8A-4147-A177-3AD203B41FA5}">
                      <a16:colId xmlns:a16="http://schemas.microsoft.com/office/drawing/2014/main" val="940799398"/>
                    </a:ext>
                  </a:extLst>
                </a:gridCol>
                <a:gridCol w="4495801">
                  <a:extLst>
                    <a:ext uri="{9D8B030D-6E8A-4147-A177-3AD203B41FA5}">
                      <a16:colId xmlns:a16="http://schemas.microsoft.com/office/drawing/2014/main" val="1485950489"/>
                    </a:ext>
                  </a:extLst>
                </a:gridCol>
              </a:tblGrid>
              <a:tr h="887641">
                <a:tc>
                  <a:txBody>
                    <a:bodyPr/>
                    <a:lstStyle/>
                    <a:p>
                      <a:pPr marL="149225" algn="ctr">
                        <a:lnSpc>
                          <a:spcPct val="100000"/>
                        </a:lnSpc>
                      </a:pPr>
                      <a:r>
                        <a:rPr lang="en-US" sz="2200" b="1" dirty="0">
                          <a:solidFill>
                            <a:srgbClr val="1F3763"/>
                          </a:solidFill>
                          <a:latin typeface="Times New Roman"/>
                          <a:ea typeface="+mn-ea"/>
                          <a:cs typeface="Times New Roman"/>
                        </a:rPr>
                        <a:t>TITLE</a:t>
                      </a:r>
                      <a:endParaRPr sz="2200" b="1" dirty="0">
                        <a:solidFill>
                          <a:srgbClr val="1F3763"/>
                        </a:solidFill>
                        <a:latin typeface="Times New Roman"/>
                        <a:ea typeface="+mn-ea"/>
                        <a:cs typeface="Times New Roman"/>
                      </a:endParaRPr>
                    </a:p>
                  </a:txBody>
                  <a:tcPr marL="0" marR="0" marT="1905" marB="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49225" algn="l">
                        <a:lnSpc>
                          <a:spcPct val="100000"/>
                        </a:lnSpc>
                      </a:pPr>
                      <a:r>
                        <a:rPr lang="en-US" sz="2200" b="1" dirty="0">
                          <a:solidFill>
                            <a:srgbClr val="1F3763"/>
                          </a:solidFill>
                          <a:latin typeface="Times New Roman"/>
                          <a:ea typeface="+mn-ea"/>
                          <a:cs typeface="Times New Roman"/>
                        </a:rPr>
                        <a:t>YEAR</a:t>
                      </a:r>
                      <a:endParaRPr sz="2200" b="1" dirty="0">
                        <a:solidFill>
                          <a:srgbClr val="1F3763"/>
                        </a:solidFill>
                        <a:latin typeface="Times New Roman"/>
                        <a:ea typeface="+mn-ea"/>
                        <a:cs typeface="Times New Roman"/>
                      </a:endParaRPr>
                    </a:p>
                  </a:txBody>
                  <a:tcPr marL="0" marR="0" marT="1905" marB="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15"/>
                        </a:spcBef>
                      </a:pPr>
                      <a:r>
                        <a:rPr lang="en-US" sz="2200" b="1" dirty="0">
                          <a:solidFill>
                            <a:srgbClr val="1F3763"/>
                          </a:solidFill>
                          <a:latin typeface="Times New Roman"/>
                          <a:ea typeface="+mn-ea"/>
                          <a:cs typeface="Times New Roman"/>
                        </a:rPr>
                        <a:t>AUTHOR</a:t>
                      </a:r>
                      <a:endParaRPr lang="en-IN" sz="2200" b="1" dirty="0">
                        <a:solidFill>
                          <a:srgbClr val="1F3763"/>
                        </a:solidFill>
                        <a:latin typeface="Times New Roman"/>
                        <a:ea typeface="+mn-ea"/>
                        <a:cs typeface="Times New Roman"/>
                      </a:endParaRPr>
                    </a:p>
                  </a:txBody>
                  <a:tcPr marL="0" marR="0" marT="1905" marB="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15"/>
                        </a:spcBef>
                      </a:pPr>
                      <a:endParaRPr sz="2200" b="1" i="0" u="none" strike="noStrike" baseline="0" dirty="0">
                        <a:solidFill>
                          <a:schemeClr val="tx2">
                            <a:lumMod val="50000"/>
                          </a:schemeClr>
                        </a:solidFill>
                        <a:latin typeface="Times New Roman"/>
                        <a:ea typeface="+mn-ea"/>
                        <a:cs typeface="Times New Roman"/>
                      </a:endParaRPr>
                    </a:p>
                    <a:p>
                      <a:pPr marL="149225" algn="ctr">
                        <a:lnSpc>
                          <a:spcPct val="100000"/>
                        </a:lnSpc>
                      </a:pPr>
                      <a:r>
                        <a:rPr sz="2200" b="1" i="0" u="none" strike="noStrike" baseline="0" dirty="0">
                          <a:solidFill>
                            <a:schemeClr val="tx2">
                              <a:lumMod val="50000"/>
                            </a:schemeClr>
                          </a:solidFill>
                          <a:latin typeface="Times New Roman"/>
                          <a:ea typeface="+mn-ea"/>
                          <a:cs typeface="Times New Roman"/>
                        </a:rPr>
                        <a:t>PUBLICATION</a:t>
                      </a:r>
                    </a:p>
                  </a:txBody>
                  <a:tcPr marL="0" marR="0" marT="0" marB="32400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15"/>
                        </a:spcBef>
                      </a:pPr>
                      <a:endParaRPr sz="2200" b="1" i="0" u="none" strike="noStrike" baseline="0" dirty="0">
                        <a:solidFill>
                          <a:schemeClr val="tx2">
                            <a:lumMod val="50000"/>
                          </a:schemeClr>
                        </a:solidFill>
                        <a:latin typeface="Times New Roman"/>
                        <a:ea typeface="+mn-ea"/>
                        <a:cs typeface="Times New Roman"/>
                      </a:endParaRPr>
                    </a:p>
                    <a:p>
                      <a:pPr marL="792480">
                        <a:lnSpc>
                          <a:spcPct val="100000"/>
                        </a:lnSpc>
                      </a:pPr>
                      <a:r>
                        <a:rPr sz="2200" b="1" i="0" u="none" strike="noStrike" baseline="0" dirty="0">
                          <a:solidFill>
                            <a:schemeClr val="tx2">
                              <a:lumMod val="50000"/>
                            </a:schemeClr>
                          </a:solidFill>
                          <a:latin typeface="Times New Roman"/>
                          <a:ea typeface="+mn-ea"/>
                          <a:cs typeface="Times New Roman"/>
                        </a:rPr>
                        <a:t>METHODOL</a:t>
                      </a:r>
                      <a:r>
                        <a:rPr lang="en-US" sz="2200" b="1" i="0" u="none" strike="noStrike" baseline="0" dirty="0">
                          <a:solidFill>
                            <a:schemeClr val="tx2">
                              <a:lumMod val="50000"/>
                            </a:schemeClr>
                          </a:solidFill>
                          <a:latin typeface="Times New Roman"/>
                          <a:ea typeface="+mn-ea"/>
                          <a:cs typeface="Times New Roman"/>
                        </a:rPr>
                        <a:t>O</a:t>
                      </a:r>
                      <a:r>
                        <a:rPr sz="2200" b="1" i="0" u="none" strike="noStrike" baseline="0" dirty="0">
                          <a:solidFill>
                            <a:schemeClr val="tx2">
                              <a:lumMod val="50000"/>
                            </a:schemeClr>
                          </a:solidFill>
                          <a:latin typeface="Times New Roman"/>
                          <a:ea typeface="+mn-ea"/>
                          <a:cs typeface="Times New Roman"/>
                        </a:rPr>
                        <a:t>GY</a:t>
                      </a:r>
                    </a:p>
                  </a:txBody>
                  <a:tcPr marL="0" marR="0" marT="0" marB="28800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0633352"/>
                  </a:ext>
                </a:extLst>
              </a:tr>
              <a:tr h="3647131">
                <a:tc>
                  <a:txBody>
                    <a:bodyPr/>
                    <a:lstStyle/>
                    <a:p>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Motion Control Strategies for a Repetitive</a:t>
                      </a:r>
                    </a:p>
                    <a:p>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Leaping Robotic Dolphin</a:t>
                      </a:r>
                      <a:endParaRPr lang="en-IN" sz="2200" dirty="0">
                        <a:solidFill>
                          <a:schemeClr val="tx2">
                            <a:lumMod val="50000"/>
                          </a:schemeClr>
                        </a:solidFill>
                        <a:latin typeface="Times New Roman" panose="02020603050405020304" pitchFamily="18" charset="0"/>
                        <a:cs typeface="Times New Roman" panose="02020603050405020304" pitchFamily="18" charset="0"/>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dirty="0">
                          <a:solidFill>
                            <a:schemeClr val="tx2">
                              <a:lumMod val="50000"/>
                            </a:schemeClr>
                          </a:solidFill>
                          <a:latin typeface="Times New Roman" panose="02020603050405020304" pitchFamily="18" charset="0"/>
                          <a:cs typeface="Times New Roman" panose="02020603050405020304" pitchFamily="18" charset="0"/>
                        </a:rPr>
                        <a:t>2019</a:t>
                      </a:r>
                      <a:endParaRPr lang="en-IN" sz="2200" dirty="0">
                        <a:solidFill>
                          <a:schemeClr val="tx2">
                            <a:lumMod val="50000"/>
                          </a:schemeClr>
                        </a:solidFill>
                        <a:latin typeface="Times New Roman" panose="02020603050405020304" pitchFamily="18" charset="0"/>
                        <a:cs typeface="Times New Roman" panose="02020603050405020304" pitchFamily="18" charset="0"/>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b="0" i="0" u="none" strike="noStrike" baseline="0" dirty="0" err="1">
                          <a:solidFill>
                            <a:schemeClr val="tx2">
                              <a:lumMod val="50000"/>
                            </a:schemeClr>
                          </a:solidFill>
                          <a:latin typeface="Times New Roman" panose="02020603050405020304" pitchFamily="18" charset="0"/>
                          <a:ea typeface="+mn-ea"/>
                          <a:cs typeface="Times New Roman" panose="02020603050405020304" pitchFamily="18" charset="0"/>
                        </a:rPr>
                        <a:t>J.Yu</a:t>
                      </a:r>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 , </a:t>
                      </a:r>
                    </a:p>
                    <a:p>
                      <a:r>
                        <a:rPr lang="en-US" sz="2200" b="0" i="0" u="none" strike="noStrike" baseline="0" dirty="0" err="1">
                          <a:solidFill>
                            <a:schemeClr val="tx2">
                              <a:lumMod val="50000"/>
                            </a:schemeClr>
                          </a:solidFill>
                          <a:latin typeface="Times New Roman" panose="02020603050405020304" pitchFamily="18" charset="0"/>
                          <a:ea typeface="+mn-ea"/>
                          <a:cs typeface="Times New Roman" panose="02020603050405020304" pitchFamily="18" charset="0"/>
                        </a:rPr>
                        <a:t>Z.Wu</a:t>
                      </a:r>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 , </a:t>
                      </a:r>
                      <a:r>
                        <a:rPr lang="en-US" sz="2200" b="0" i="0" u="none" strike="noStrike" baseline="0" dirty="0" err="1">
                          <a:solidFill>
                            <a:schemeClr val="tx2">
                              <a:lumMod val="50000"/>
                            </a:schemeClr>
                          </a:solidFill>
                          <a:latin typeface="Times New Roman" panose="02020603050405020304" pitchFamily="18" charset="0"/>
                          <a:ea typeface="+mn-ea"/>
                          <a:cs typeface="Times New Roman" panose="02020603050405020304" pitchFamily="18" charset="0"/>
                        </a:rPr>
                        <a:t>Z.Su</a:t>
                      </a:r>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 </a:t>
                      </a:r>
                    </a:p>
                    <a:p>
                      <a:r>
                        <a:rPr lang="en-US" sz="2200" b="0" i="0" u="none" strike="noStrike" baseline="0" dirty="0" err="1">
                          <a:solidFill>
                            <a:schemeClr val="tx2">
                              <a:lumMod val="50000"/>
                            </a:schemeClr>
                          </a:solidFill>
                          <a:latin typeface="Times New Roman" panose="02020603050405020304" pitchFamily="18" charset="0"/>
                          <a:ea typeface="+mn-ea"/>
                          <a:cs typeface="Times New Roman" panose="02020603050405020304" pitchFamily="18" charset="0"/>
                        </a:rPr>
                        <a:t>T.Wang</a:t>
                      </a:r>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 , </a:t>
                      </a:r>
                      <a:r>
                        <a:rPr lang="en-US" sz="2200" b="0" i="0" u="none" strike="noStrike" baseline="0" dirty="0" err="1">
                          <a:solidFill>
                            <a:schemeClr val="tx2">
                              <a:lumMod val="50000"/>
                            </a:schemeClr>
                          </a:solidFill>
                          <a:latin typeface="Times New Roman" panose="02020603050405020304" pitchFamily="18" charset="0"/>
                          <a:ea typeface="+mn-ea"/>
                          <a:cs typeface="Times New Roman" panose="02020603050405020304" pitchFamily="18" charset="0"/>
                        </a:rPr>
                        <a:t>S.Qi</a:t>
                      </a:r>
                      <a:endParaRPr lang="en-IN" sz="2200" dirty="0">
                        <a:solidFill>
                          <a:schemeClr val="tx2">
                            <a:lumMod val="50000"/>
                          </a:schemeClr>
                        </a:solidFill>
                        <a:latin typeface="Times New Roman" panose="02020603050405020304" pitchFamily="18" charset="0"/>
                        <a:cs typeface="Times New Roman" panose="02020603050405020304" pitchFamily="18" charset="0"/>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b="0" i="0" u="none" strike="noStrike" baseline="0" dirty="0">
                          <a:solidFill>
                            <a:schemeClr val="tx2">
                              <a:lumMod val="50000"/>
                            </a:schemeClr>
                          </a:solidFill>
                          <a:latin typeface="Times New Roman"/>
                          <a:ea typeface="+mn-ea"/>
                          <a:cs typeface="Times New Roman"/>
                        </a:rPr>
                        <a:t>IEEE/ASME Transactions on Mechatronics</a:t>
                      </a:r>
                      <a:endParaRPr lang="en-IN" sz="2200" b="0" i="0" u="none" strike="noStrike" baseline="0" dirty="0">
                        <a:solidFill>
                          <a:schemeClr val="tx2">
                            <a:lumMod val="50000"/>
                          </a:schemeClr>
                        </a:solidFill>
                        <a:latin typeface="Times New Roman"/>
                        <a:ea typeface="+mn-ea"/>
                        <a:cs typeface="Times New Roman"/>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0" indent="-342900" algn="just">
                        <a:buFont typeface="Arial"/>
                        <a:buChar char="•"/>
                      </a:pPr>
                      <a:r>
                        <a:rPr lang="en-US" sz="2200" b="0" i="0" u="none" strike="noStrike" baseline="0" dirty="0">
                          <a:solidFill>
                            <a:schemeClr val="tx2">
                              <a:lumMod val="50000"/>
                            </a:schemeClr>
                          </a:solidFill>
                          <a:latin typeface="Times New Roman"/>
                          <a:ea typeface="+mn-ea"/>
                          <a:cs typeface="Times New Roman"/>
                        </a:rPr>
                        <a:t>An integrative model that takes account of both kinematics and dynamics is established to explore the possibility of leaping with an untethered swimming robot. </a:t>
                      </a:r>
                    </a:p>
                    <a:p>
                      <a:pPr marL="342900" lvl="0" indent="-342900" algn="just">
                        <a:buFont typeface="Arial"/>
                        <a:buChar char="•"/>
                      </a:pPr>
                      <a:r>
                        <a:rPr lang="en-US" sz="2200" b="0" i="0" u="none" strike="noStrike" baseline="0" dirty="0">
                          <a:solidFill>
                            <a:schemeClr val="tx2">
                              <a:lumMod val="50000"/>
                            </a:schemeClr>
                          </a:solidFill>
                          <a:latin typeface="Times New Roman"/>
                          <a:ea typeface="+mn-ea"/>
                          <a:cs typeface="Times New Roman"/>
                        </a:rPr>
                        <a:t>A high-speed swimming control strategy is put forward based on the angle of attack theory, followed by the proposal of orientation control strategy.</a:t>
                      </a: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4179997"/>
                  </a:ext>
                </a:extLst>
              </a:tr>
            </a:tbl>
          </a:graphicData>
        </a:graphic>
      </p:graphicFrame>
    </p:spTree>
    <p:extLst>
      <p:ext uri="{BB962C8B-B14F-4D97-AF65-F5344CB8AC3E}">
        <p14:creationId xmlns:p14="http://schemas.microsoft.com/office/powerpoint/2010/main" val="171548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D52452B-B7E0-C176-19BE-92C289569AA6}"/>
              </a:ext>
            </a:extLst>
          </p:cNvPr>
          <p:cNvSpPr/>
          <p:nvPr/>
        </p:nvSpPr>
        <p:spPr>
          <a:xfrm>
            <a:off x="217716" y="215782"/>
            <a:ext cx="11756571" cy="6427502"/>
          </a:xfrm>
          <a:custGeom>
            <a:avLst/>
            <a:gdLst/>
            <a:ahLst/>
            <a:cxnLst/>
            <a:rect l="l" t="t" r="r" b="b"/>
            <a:pathLst>
              <a:path w="9645650" h="7082155">
                <a:moveTo>
                  <a:pt x="9598279" y="7034784"/>
                </a:moveTo>
                <a:lnTo>
                  <a:pt x="47371" y="7034784"/>
                </a:lnTo>
                <a:lnTo>
                  <a:pt x="47371" y="7082028"/>
                </a:lnTo>
                <a:lnTo>
                  <a:pt x="9598279" y="7082028"/>
                </a:lnTo>
                <a:lnTo>
                  <a:pt x="9598279" y="7034784"/>
                </a:lnTo>
                <a:close/>
              </a:path>
              <a:path w="9645650" h="7082155">
                <a:moveTo>
                  <a:pt x="9645650" y="0"/>
                </a:moveTo>
                <a:lnTo>
                  <a:pt x="9598660" y="0"/>
                </a:lnTo>
                <a:lnTo>
                  <a:pt x="46990" y="0"/>
                </a:lnTo>
                <a:lnTo>
                  <a:pt x="0" y="0"/>
                </a:lnTo>
                <a:lnTo>
                  <a:pt x="0" y="7082028"/>
                </a:lnTo>
                <a:lnTo>
                  <a:pt x="46990" y="7082028"/>
                </a:lnTo>
                <a:lnTo>
                  <a:pt x="46990" y="47244"/>
                </a:lnTo>
                <a:lnTo>
                  <a:pt x="9598660" y="47244"/>
                </a:lnTo>
                <a:lnTo>
                  <a:pt x="9598660" y="7082028"/>
                </a:lnTo>
                <a:lnTo>
                  <a:pt x="9645650" y="7082028"/>
                </a:lnTo>
                <a:lnTo>
                  <a:pt x="9645650" y="0"/>
                </a:lnTo>
                <a:close/>
              </a:path>
            </a:pathLst>
          </a:custGeom>
          <a:solidFill>
            <a:srgbClr val="1F3763"/>
          </a:solidFill>
        </p:spPr>
        <p:txBody>
          <a:bodyPr wrap="square" lIns="0" tIns="0" rIns="0" bIns="0" rtlCol="0"/>
          <a:lstStyle/>
          <a:p>
            <a:pPr defTabSz="829909"/>
            <a:endParaRPr sz="1634">
              <a:solidFill>
                <a:prstClr val="black"/>
              </a:solidFill>
              <a:latin typeface="Calibri"/>
            </a:endParaRPr>
          </a:p>
        </p:txBody>
      </p:sp>
      <p:sp>
        <p:nvSpPr>
          <p:cNvPr id="5" name="Google Shape;95;p2">
            <a:extLst>
              <a:ext uri="{FF2B5EF4-FFF2-40B4-BE49-F238E27FC236}">
                <a16:creationId xmlns:a16="http://schemas.microsoft.com/office/drawing/2014/main" id="{F631A2F5-E52C-9A5A-6DEA-D582F410E034}"/>
              </a:ext>
            </a:extLst>
          </p:cNvPr>
          <p:cNvSpPr txBox="1">
            <a:spLocks noGrp="1"/>
          </p:cNvSpPr>
          <p:nvPr>
            <p:ph type="title"/>
          </p:nvPr>
        </p:nvSpPr>
        <p:spPr>
          <a:xfrm>
            <a:off x="3089275" y="320743"/>
            <a:ext cx="6013450" cy="779924"/>
          </a:xfrm>
          <a:prstGeom prst="rect">
            <a:avLst/>
          </a:prstGeom>
          <a:noFill/>
          <a:ln>
            <a:noFill/>
          </a:ln>
        </p:spPr>
        <p:txBody>
          <a:bodyPr spcFirstLastPara="1" wrap="square" lIns="91425" tIns="45700" rIns="91425" bIns="45700" anchor="b" anchorCtr="0">
            <a:noAutofit/>
          </a:bodyPr>
          <a:lstStyle/>
          <a:p>
            <a:pPr algn="ctr" rtl="0">
              <a:lnSpc>
                <a:spcPct val="150000"/>
              </a:lnSpc>
              <a:buClr>
                <a:schemeClr val="dk1"/>
              </a:buClr>
              <a:buSzPct val="100000"/>
            </a:pPr>
            <a:r>
              <a:rPr lang="en-IN" sz="3200" kern="0" dirty="0">
                <a:latin typeface="Times New Roman" panose="02020603050405020304" pitchFamily="18" charset="0"/>
                <a:ea typeface="Times New Roman"/>
                <a:cs typeface="Times New Roman" panose="02020603050405020304" pitchFamily="18" charset="0"/>
                <a:sym typeface="Times New Roman"/>
              </a:rPr>
              <a:t>LITERATURE SURVEY</a:t>
            </a:r>
            <a:endParaRPr lang="en-IN" sz="3200" kern="0"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55B63A11-6FE4-0B45-6F2A-F57B5C3A67F6}"/>
              </a:ext>
            </a:extLst>
          </p:cNvPr>
          <p:cNvGraphicFramePr>
            <a:graphicFrameLocks noGrp="1"/>
          </p:cNvGraphicFramePr>
          <p:nvPr>
            <p:extLst>
              <p:ext uri="{D42A27DB-BD31-4B8C-83A1-F6EECF244321}">
                <p14:modId xmlns:p14="http://schemas.microsoft.com/office/powerpoint/2010/main" val="1497969482"/>
              </p:ext>
            </p:extLst>
          </p:nvPr>
        </p:nvGraphicFramePr>
        <p:xfrm>
          <a:off x="506074" y="1205628"/>
          <a:ext cx="11177927" cy="4801472"/>
        </p:xfrm>
        <a:graphic>
          <a:graphicData uri="http://schemas.openxmlformats.org/drawingml/2006/table">
            <a:tbl>
              <a:tblPr firstRow="1" bandRow="1">
                <a:tableStyleId>{5C22544A-7EE6-4342-B048-85BDC9FD1C3A}</a:tableStyleId>
              </a:tblPr>
              <a:tblGrid>
                <a:gridCol w="1868826">
                  <a:extLst>
                    <a:ext uri="{9D8B030D-6E8A-4147-A177-3AD203B41FA5}">
                      <a16:colId xmlns:a16="http://schemas.microsoft.com/office/drawing/2014/main" val="3885121620"/>
                    </a:ext>
                  </a:extLst>
                </a:gridCol>
                <a:gridCol w="1028700">
                  <a:extLst>
                    <a:ext uri="{9D8B030D-6E8A-4147-A177-3AD203B41FA5}">
                      <a16:colId xmlns:a16="http://schemas.microsoft.com/office/drawing/2014/main" val="452663836"/>
                    </a:ext>
                  </a:extLst>
                </a:gridCol>
                <a:gridCol w="1498600">
                  <a:extLst>
                    <a:ext uri="{9D8B030D-6E8A-4147-A177-3AD203B41FA5}">
                      <a16:colId xmlns:a16="http://schemas.microsoft.com/office/drawing/2014/main" val="1266967324"/>
                    </a:ext>
                  </a:extLst>
                </a:gridCol>
                <a:gridCol w="2596893">
                  <a:extLst>
                    <a:ext uri="{9D8B030D-6E8A-4147-A177-3AD203B41FA5}">
                      <a16:colId xmlns:a16="http://schemas.microsoft.com/office/drawing/2014/main" val="940799398"/>
                    </a:ext>
                  </a:extLst>
                </a:gridCol>
                <a:gridCol w="4184908">
                  <a:extLst>
                    <a:ext uri="{9D8B030D-6E8A-4147-A177-3AD203B41FA5}">
                      <a16:colId xmlns:a16="http://schemas.microsoft.com/office/drawing/2014/main" val="1485950489"/>
                    </a:ext>
                  </a:extLst>
                </a:gridCol>
              </a:tblGrid>
              <a:tr h="765832">
                <a:tc>
                  <a:txBody>
                    <a:bodyPr/>
                    <a:lstStyle/>
                    <a:p>
                      <a:pPr marL="149225" algn="ctr">
                        <a:lnSpc>
                          <a:spcPct val="100000"/>
                        </a:lnSpc>
                      </a:pPr>
                      <a:r>
                        <a:rPr lang="en-US" sz="2200" b="1" dirty="0">
                          <a:solidFill>
                            <a:srgbClr val="1F3763"/>
                          </a:solidFill>
                          <a:latin typeface="Times New Roman"/>
                          <a:ea typeface="+mn-ea"/>
                          <a:cs typeface="Times New Roman"/>
                        </a:rPr>
                        <a:t>TITLE</a:t>
                      </a:r>
                      <a:endParaRPr sz="2200" b="1" dirty="0">
                        <a:solidFill>
                          <a:srgbClr val="1F3763"/>
                        </a:solidFill>
                        <a:latin typeface="Times New Roman"/>
                        <a:ea typeface="+mn-ea"/>
                        <a:cs typeface="Times New Roman"/>
                      </a:endParaRPr>
                    </a:p>
                  </a:txBody>
                  <a:tcPr marL="0" marR="0" marT="1905" marB="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49225" algn="l">
                        <a:lnSpc>
                          <a:spcPct val="100000"/>
                        </a:lnSpc>
                      </a:pPr>
                      <a:r>
                        <a:rPr lang="en-US" sz="2200" b="1" dirty="0">
                          <a:solidFill>
                            <a:srgbClr val="1F3763"/>
                          </a:solidFill>
                          <a:latin typeface="Times New Roman"/>
                          <a:ea typeface="+mn-ea"/>
                          <a:cs typeface="Times New Roman"/>
                        </a:rPr>
                        <a:t>YEAR</a:t>
                      </a:r>
                      <a:endParaRPr sz="2200" b="1" dirty="0">
                        <a:solidFill>
                          <a:srgbClr val="1F3763"/>
                        </a:solidFill>
                        <a:latin typeface="Times New Roman"/>
                        <a:ea typeface="+mn-ea"/>
                        <a:cs typeface="Times New Roman"/>
                      </a:endParaRPr>
                    </a:p>
                  </a:txBody>
                  <a:tcPr marL="0" marR="0" marT="1905" marB="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15"/>
                        </a:spcBef>
                      </a:pPr>
                      <a:r>
                        <a:rPr lang="en-US" sz="2200" b="1" dirty="0">
                          <a:solidFill>
                            <a:srgbClr val="1F3763"/>
                          </a:solidFill>
                          <a:latin typeface="Times New Roman"/>
                          <a:ea typeface="+mn-ea"/>
                          <a:cs typeface="Times New Roman"/>
                        </a:rPr>
                        <a:t>AUTHOR</a:t>
                      </a:r>
                      <a:endParaRPr lang="en-IN" sz="2200" b="1" dirty="0">
                        <a:solidFill>
                          <a:srgbClr val="1F3763"/>
                        </a:solidFill>
                        <a:latin typeface="Times New Roman"/>
                        <a:ea typeface="+mn-ea"/>
                        <a:cs typeface="Times New Roman"/>
                      </a:endParaRPr>
                    </a:p>
                  </a:txBody>
                  <a:tcPr marL="0" marR="0" marT="1905" marB="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15"/>
                        </a:spcBef>
                      </a:pPr>
                      <a:endParaRPr sz="2200" b="1" i="0" u="none" strike="noStrike" baseline="0" dirty="0">
                        <a:solidFill>
                          <a:schemeClr val="tx2">
                            <a:lumMod val="50000"/>
                          </a:schemeClr>
                        </a:solidFill>
                        <a:latin typeface="Times New Roman"/>
                        <a:ea typeface="+mn-ea"/>
                        <a:cs typeface="Times New Roman"/>
                      </a:endParaRPr>
                    </a:p>
                    <a:p>
                      <a:pPr marL="149225" algn="ctr">
                        <a:lnSpc>
                          <a:spcPct val="100000"/>
                        </a:lnSpc>
                      </a:pPr>
                      <a:r>
                        <a:rPr sz="2200" b="1" i="0" u="none" strike="noStrike" baseline="0" dirty="0">
                          <a:solidFill>
                            <a:schemeClr val="tx2">
                              <a:lumMod val="50000"/>
                            </a:schemeClr>
                          </a:solidFill>
                          <a:latin typeface="Times New Roman"/>
                          <a:ea typeface="+mn-ea"/>
                          <a:cs typeface="Times New Roman"/>
                        </a:rPr>
                        <a:t>PUBLICATION</a:t>
                      </a:r>
                    </a:p>
                  </a:txBody>
                  <a:tcPr marL="0" marR="0" marT="0" marB="32400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15"/>
                        </a:spcBef>
                      </a:pPr>
                      <a:endParaRPr sz="2200" b="1" i="0" u="none" strike="noStrike" baseline="0" dirty="0">
                        <a:solidFill>
                          <a:schemeClr val="tx2">
                            <a:lumMod val="50000"/>
                          </a:schemeClr>
                        </a:solidFill>
                        <a:latin typeface="Times New Roman"/>
                        <a:ea typeface="+mn-ea"/>
                        <a:cs typeface="Times New Roman"/>
                      </a:endParaRPr>
                    </a:p>
                    <a:p>
                      <a:pPr marL="792480">
                        <a:lnSpc>
                          <a:spcPct val="100000"/>
                        </a:lnSpc>
                      </a:pPr>
                      <a:r>
                        <a:rPr sz="2200" b="1" i="0" u="none" strike="noStrike" baseline="0" dirty="0">
                          <a:solidFill>
                            <a:schemeClr val="tx2">
                              <a:lumMod val="50000"/>
                            </a:schemeClr>
                          </a:solidFill>
                          <a:latin typeface="Times New Roman"/>
                          <a:ea typeface="+mn-ea"/>
                          <a:cs typeface="Times New Roman"/>
                        </a:rPr>
                        <a:t>METHODOL</a:t>
                      </a:r>
                      <a:r>
                        <a:rPr lang="en-US" sz="2200" b="1" i="0" u="none" strike="noStrike" baseline="0" dirty="0">
                          <a:solidFill>
                            <a:schemeClr val="tx2">
                              <a:lumMod val="50000"/>
                            </a:schemeClr>
                          </a:solidFill>
                          <a:latin typeface="Times New Roman"/>
                          <a:ea typeface="+mn-ea"/>
                          <a:cs typeface="Times New Roman"/>
                        </a:rPr>
                        <a:t>O</a:t>
                      </a:r>
                      <a:r>
                        <a:rPr sz="2200" b="1" i="0" u="none" strike="noStrike" baseline="0" dirty="0">
                          <a:solidFill>
                            <a:schemeClr val="tx2">
                              <a:lumMod val="50000"/>
                            </a:schemeClr>
                          </a:solidFill>
                          <a:latin typeface="Times New Roman"/>
                          <a:ea typeface="+mn-ea"/>
                          <a:cs typeface="Times New Roman"/>
                        </a:rPr>
                        <a:t>GY</a:t>
                      </a:r>
                    </a:p>
                  </a:txBody>
                  <a:tcPr marL="0" marR="0" marT="0" marB="288000" anchor="ct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0633352"/>
                  </a:ext>
                </a:extLst>
              </a:tr>
              <a:tr h="3806912">
                <a:tc>
                  <a:txBody>
                    <a:bodyPr/>
                    <a:lstStyle/>
                    <a:p>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From natural complexity</a:t>
                      </a:r>
                    </a:p>
                    <a:p>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to biomimetic simplification: The realization of bionic fish inspired by</a:t>
                      </a:r>
                    </a:p>
                    <a:p>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the cownose ray</a:t>
                      </a:r>
                      <a:endParaRPr lang="en-IN" sz="2200" dirty="0">
                        <a:solidFill>
                          <a:schemeClr val="tx2">
                            <a:lumMod val="50000"/>
                          </a:schemeClr>
                        </a:solidFill>
                        <a:latin typeface="Times New Roman" panose="02020603050405020304" pitchFamily="18" charset="0"/>
                        <a:cs typeface="Times New Roman" panose="02020603050405020304" pitchFamily="18" charset="0"/>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dirty="0">
                          <a:solidFill>
                            <a:schemeClr val="tx2">
                              <a:lumMod val="50000"/>
                            </a:schemeClr>
                          </a:solidFill>
                          <a:latin typeface="Times New Roman" panose="02020603050405020304" pitchFamily="18" charset="0"/>
                          <a:cs typeface="Times New Roman" panose="02020603050405020304" pitchFamily="18" charset="0"/>
                        </a:rPr>
                        <a:t>2019</a:t>
                      </a:r>
                      <a:endParaRPr lang="en-IN" sz="2200" dirty="0">
                        <a:solidFill>
                          <a:schemeClr val="tx2">
                            <a:lumMod val="50000"/>
                          </a:schemeClr>
                        </a:solidFill>
                        <a:latin typeface="Times New Roman" panose="02020603050405020304" pitchFamily="18" charset="0"/>
                        <a:cs typeface="Times New Roman" panose="02020603050405020304" pitchFamily="18" charset="0"/>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Y. Cai, </a:t>
                      </a:r>
                    </a:p>
                    <a:p>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S. Bi, </a:t>
                      </a:r>
                    </a:p>
                    <a:p>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G. Li, </a:t>
                      </a:r>
                    </a:p>
                    <a:p>
                      <a:r>
                        <a:rPr lang="en-US" sz="2200" b="0" i="0" u="none" strike="noStrike" baseline="0" dirty="0" err="1">
                          <a:solidFill>
                            <a:schemeClr val="tx2">
                              <a:lumMod val="50000"/>
                            </a:schemeClr>
                          </a:solidFill>
                          <a:latin typeface="Times New Roman" panose="02020603050405020304" pitchFamily="18" charset="0"/>
                          <a:ea typeface="+mn-ea"/>
                          <a:cs typeface="Times New Roman" panose="02020603050405020304" pitchFamily="18" charset="0"/>
                        </a:rPr>
                        <a:t>H.P.Hildre</a:t>
                      </a:r>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 </a:t>
                      </a:r>
                      <a:r>
                        <a:rPr lang="en-US" sz="2200" b="0" i="0" u="none" strike="noStrike" baseline="0" dirty="0" err="1">
                          <a:solidFill>
                            <a:schemeClr val="tx2">
                              <a:lumMod val="50000"/>
                            </a:schemeClr>
                          </a:solidFill>
                          <a:latin typeface="Times New Roman" panose="02020603050405020304" pitchFamily="18" charset="0"/>
                          <a:ea typeface="+mn-ea"/>
                          <a:cs typeface="Times New Roman" panose="02020603050405020304" pitchFamily="18" charset="0"/>
                        </a:rPr>
                        <a:t>H.Zhang</a:t>
                      </a:r>
                      <a:r>
                        <a:rPr lang="en-US" sz="2200" b="0" i="0" u="none" strike="noStrike" baseline="0" dirty="0">
                          <a:solidFill>
                            <a:schemeClr val="tx2">
                              <a:lumMod val="50000"/>
                            </a:schemeClr>
                          </a:solidFill>
                          <a:latin typeface="Times New Roman" panose="02020603050405020304" pitchFamily="18" charset="0"/>
                          <a:ea typeface="+mn-ea"/>
                          <a:cs typeface="Times New Roman" panose="02020603050405020304" pitchFamily="18" charset="0"/>
                        </a:rPr>
                        <a:t> </a:t>
                      </a:r>
                      <a:endParaRPr lang="en-IN" sz="2200" dirty="0">
                        <a:solidFill>
                          <a:schemeClr val="tx2">
                            <a:lumMod val="50000"/>
                          </a:schemeClr>
                        </a:solidFill>
                        <a:latin typeface="Times New Roman" panose="02020603050405020304" pitchFamily="18" charset="0"/>
                        <a:cs typeface="Times New Roman" panose="02020603050405020304" pitchFamily="18" charset="0"/>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b="0" i="0" u="none" strike="noStrike" baseline="0" dirty="0">
                          <a:solidFill>
                            <a:schemeClr val="tx2">
                              <a:lumMod val="50000"/>
                            </a:schemeClr>
                          </a:solidFill>
                          <a:latin typeface="Times New Roman"/>
                          <a:ea typeface="+mn-ea"/>
                          <a:cs typeface="Times New Roman"/>
                        </a:rPr>
                        <a:t>IEEE Robotics &amp; Automation Magazine </a:t>
                      </a:r>
                      <a:endParaRPr lang="en-IN" sz="2200" b="0" i="0" u="none" strike="noStrike" baseline="0">
                        <a:solidFill>
                          <a:schemeClr val="tx2">
                            <a:lumMod val="50000"/>
                          </a:schemeClr>
                        </a:solidFill>
                        <a:latin typeface="Times New Roman"/>
                        <a:ea typeface="+mn-ea"/>
                        <a:cs typeface="Times New Roman"/>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0" indent="-342900" algn="just">
                        <a:buFont typeface="Arial"/>
                        <a:buChar char="•"/>
                      </a:pPr>
                      <a:r>
                        <a:rPr lang="en-US" sz="2200" b="0" i="0" u="none" strike="noStrike" baseline="0" dirty="0">
                          <a:solidFill>
                            <a:schemeClr val="tx2">
                              <a:lumMod val="50000"/>
                            </a:schemeClr>
                          </a:solidFill>
                          <a:latin typeface="Times New Roman"/>
                          <a:ea typeface="+mn-ea"/>
                          <a:cs typeface="Times New Roman"/>
                        </a:rPr>
                        <a:t>Low flapping frequency and flexible surface bring low hydrodynamic noise capability.</a:t>
                      </a:r>
                    </a:p>
                    <a:p>
                      <a:pPr marL="342900" lvl="0" indent="-342900" algn="just">
                        <a:buFont typeface="Arial"/>
                        <a:buChar char="•"/>
                      </a:pPr>
                      <a:r>
                        <a:rPr lang="en-US" sz="2200" b="0" i="0" u="none" strike="noStrike" baseline="0" dirty="0">
                          <a:solidFill>
                            <a:schemeClr val="tx2">
                              <a:lumMod val="50000"/>
                            </a:schemeClr>
                          </a:solidFill>
                          <a:latin typeface="Times New Roman"/>
                          <a:ea typeface="+mn-ea"/>
                          <a:cs typeface="Times New Roman"/>
                        </a:rPr>
                        <a:t>Pivot turning and roll swimming improves maneuverability. </a:t>
                      </a:r>
                    </a:p>
                    <a:p>
                      <a:pPr marL="342900" lvl="0" indent="-342900" algn="just">
                        <a:buFont typeface="Arial"/>
                        <a:buChar char="•"/>
                      </a:pPr>
                      <a:r>
                        <a:rPr lang="en-US" sz="2200" b="0" i="0" u="none" strike="noStrike" baseline="0" dirty="0">
                          <a:solidFill>
                            <a:schemeClr val="tx2">
                              <a:lumMod val="50000"/>
                            </a:schemeClr>
                          </a:solidFill>
                          <a:latin typeface="Times New Roman"/>
                          <a:ea typeface="+mn-ea"/>
                          <a:cs typeface="Times New Roman"/>
                        </a:rPr>
                        <a:t>The complex movement deformation of the cownose ray is split into two main components: chordwise wave transmissions and spanwise flapping movements.</a:t>
                      </a:r>
                      <a:endParaRPr lang="en-IN" sz="2200" b="0" i="0" u="none" strike="noStrike" baseline="0" dirty="0">
                        <a:solidFill>
                          <a:schemeClr val="tx2">
                            <a:lumMod val="50000"/>
                          </a:schemeClr>
                        </a:solidFill>
                        <a:latin typeface="Times New Roman"/>
                        <a:ea typeface="+mn-ea"/>
                        <a:cs typeface="Times New Roman"/>
                      </a:endParaRPr>
                    </a:p>
                  </a:txBody>
                  <a:tcPr>
                    <a:lnL w="190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4179997"/>
                  </a:ext>
                </a:extLst>
              </a:tr>
            </a:tbl>
          </a:graphicData>
        </a:graphic>
      </p:graphicFrame>
    </p:spTree>
    <p:extLst>
      <p:ext uri="{BB962C8B-B14F-4D97-AF65-F5344CB8AC3E}">
        <p14:creationId xmlns:p14="http://schemas.microsoft.com/office/powerpoint/2010/main" val="58321099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1429</TotalTime>
  <Words>2017</Words>
  <Application>Microsoft Office PowerPoint</Application>
  <PresentationFormat>Widescreen</PresentationFormat>
  <Paragraphs>294</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Courier New</vt:lpstr>
      <vt:lpstr>Times New Roman</vt:lpstr>
      <vt:lpstr>Times-Roman</vt:lpstr>
      <vt:lpstr>Wingdings</vt:lpstr>
      <vt:lpstr>1_Office Theme</vt:lpstr>
      <vt:lpstr>BMS INSTITUTE OF TECHNOLOGY AND MANAGEMENT                                                                             Avalahalli, Yelahanka, Bengaluru-560064 DEPARTMENT OF ELECTRONICS AND TELECOMMUNICATION ENGINEERING </vt:lpstr>
      <vt:lpstr>CONTENTS</vt:lpstr>
      <vt:lpstr>INTRODUCTION</vt:lpstr>
      <vt:lpstr>PowerPoint Presentation</vt:lpstr>
      <vt:lpstr>PowerPoint Presentation</vt:lpstr>
      <vt:lpstr>LITERATURE SURVEY</vt:lpstr>
      <vt:lpstr>LITERATURE SURVEY</vt:lpstr>
      <vt:lpstr>LITERATURE SURVEY</vt:lpstr>
      <vt:lpstr>LITERATURE SURVEY</vt:lpstr>
      <vt:lpstr>LITERATURE SURVEY</vt:lpstr>
      <vt:lpstr>MOTIVATION</vt:lpstr>
      <vt:lpstr>OBJECTIVES</vt:lpstr>
      <vt:lpstr>METHODOLOGY</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APPLICATIONS</vt:lpstr>
      <vt:lpstr>SOCIETAL CONCERN</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varshaadm2020@gmail.com</dc:creator>
  <cp:lastModifiedBy>Varsha S</cp:lastModifiedBy>
  <cp:revision>165</cp:revision>
  <dcterms:created xsi:type="dcterms:W3CDTF">2024-04-07T05:11:56Z</dcterms:created>
  <dcterms:modified xsi:type="dcterms:W3CDTF">2025-07-31T09:06:05Z</dcterms:modified>
</cp:coreProperties>
</file>